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6208038" cy="37077650"/>
  <p:notesSz cx="7099300" cy="10234613"/>
  <p:defaultTextStyle>
    <a:defPPr>
      <a:defRPr lang="ja-JP"/>
    </a:defPPr>
    <a:lvl1pPr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1720850" indent="-43021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3448050" indent="-86518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5173663" indent="-130016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6900863" indent="-173513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78">
          <p15:clr>
            <a:srgbClr val="A4A3A4"/>
          </p15:clr>
        </p15:guide>
        <p15:guide id="2" pos="82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F6128"/>
    <a:srgbClr val="70AD47"/>
    <a:srgbClr val="7AB850"/>
    <a:srgbClr val="E6E6E6"/>
    <a:srgbClr val="0000FF"/>
    <a:srgbClr val="0066FF"/>
    <a:srgbClr val="FF00FF"/>
    <a:srgbClr val="FF99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3" autoAdjust="0"/>
    <p:restoredTop sz="97767" autoAdjust="0"/>
  </p:normalViewPr>
  <p:slideViewPr>
    <p:cSldViewPr>
      <p:cViewPr varScale="1">
        <p:scale>
          <a:sx n="11" d="100"/>
          <a:sy n="11" d="100"/>
        </p:scale>
        <p:origin x="2564" y="80"/>
      </p:cViewPr>
      <p:guideLst>
        <p:guide orient="horz" pos="11678"/>
        <p:guide pos="82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504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41DA88C-A062-4620-9444-FB3942EC3042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3925" y="768350"/>
            <a:ext cx="27114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62" y="4861483"/>
            <a:ext cx="5678778" cy="4604841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330"/>
            <a:ext cx="3076143" cy="51164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504" y="9721330"/>
            <a:ext cx="3076143" cy="511648"/>
          </a:xfrm>
          <a:prstGeom prst="rect">
            <a:avLst/>
          </a:prstGeom>
        </p:spPr>
        <p:txBody>
          <a:bodyPr vert="horz" wrap="square" lIns="91411" tIns="45705" rIns="91411" bIns="457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D66C95D7-90EC-450E-90B6-1A9741DBBE7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8C83706-6A11-4C3B-9015-FC14F9DC36B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65603" y="11518114"/>
            <a:ext cx="22276832" cy="794766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31206" y="21010669"/>
            <a:ext cx="18345627" cy="94753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25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51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77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90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629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38860-850C-4A86-8C05-C7184E3C701C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DFB3E-91E4-4F3B-B0C0-72AAD8D206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39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7295-6B03-4EF0-BE16-258747E074F2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425B-C131-4AF3-A8A4-0507AB8BE73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867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4250621" y="1982630"/>
            <a:ext cx="4422608" cy="4217582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2807" y="1982630"/>
            <a:ext cx="12831020" cy="4217582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86CF-638F-4D82-A9BB-D2153AC54F5D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5EAF4-54F5-44B0-AE25-162E59850A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078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252C-70E1-4B0E-8A70-A5239DCD5B1D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21C49-8ECB-4C0C-B7F3-A11695C59C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522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70256" y="23825822"/>
            <a:ext cx="22276832" cy="7364033"/>
          </a:xfrm>
        </p:spPr>
        <p:txBody>
          <a:bodyPr anchor="t"/>
          <a:lstStyle>
            <a:lvl1pPr algn="l">
              <a:defRPr sz="15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070256" y="15715095"/>
            <a:ext cx="22276832" cy="8110730"/>
          </a:xfrm>
        </p:spPr>
        <p:txBody>
          <a:bodyPr anchor="b"/>
          <a:lstStyle>
            <a:lvl1pPr marL="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1pPr>
            <a:lvl2pPr marL="1725890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2pPr>
            <a:lvl3pPr marL="3451782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3pPr>
            <a:lvl4pPr marL="5177672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4pPr>
            <a:lvl5pPr marL="690356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5pPr>
            <a:lvl6pPr marL="8629454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F116-2873-4A69-AEF6-4A49FAA74C53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2D03-9099-4AA5-987D-D303412897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574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82808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046421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068A-A7D5-4686-A605-07FBDAABA0A3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2C1C2-D6F8-4AE2-94EC-E1E416BD047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97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2" y="1484824"/>
            <a:ext cx="23587234" cy="6179608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10406" y="8299561"/>
            <a:ext cx="11579767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310406" y="11758419"/>
            <a:ext cx="11579767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3313328" y="8299561"/>
            <a:ext cx="11584315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13313328" y="11758419"/>
            <a:ext cx="11584315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AC690-96D7-4496-82FF-8B4698C00A06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88C4-823F-41D7-B737-5D3E9CB0BD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25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5030D-1C3A-477C-8360-C8F640E31A0B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0E5D3-7F2B-4C52-9581-EC527C99A9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151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7005-D491-4085-919F-E32D290F5DD3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B5D9-0740-4157-9BE2-0BFFEB03DE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1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9" y="1476244"/>
            <a:ext cx="8622265" cy="628260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246619" y="1476242"/>
            <a:ext cx="14651023" cy="31644750"/>
          </a:xfrm>
        </p:spPr>
        <p:txBody>
          <a:bodyPr/>
          <a:lstStyle>
            <a:lvl1pPr>
              <a:defRPr sz="12100"/>
            </a:lvl1pPr>
            <a:lvl2pPr>
              <a:defRPr sz="10500"/>
            </a:lvl2pPr>
            <a:lvl3pPr>
              <a:defRPr sz="90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10409" y="7758845"/>
            <a:ext cx="8622265" cy="25362145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B2629-34E5-4214-AF2F-0AB199D5BCC1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EF07-55C1-451C-9D98-90D593B63D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16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36958" y="25954358"/>
            <a:ext cx="15724823" cy="306406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36958" y="3312955"/>
            <a:ext cx="15724823" cy="22246590"/>
          </a:xfrm>
        </p:spPr>
        <p:txBody>
          <a:bodyPr rtlCol="0">
            <a:normAutofit/>
          </a:bodyPr>
          <a:lstStyle>
            <a:lvl1pPr marL="0" indent="0">
              <a:buNone/>
              <a:defRPr sz="12100"/>
            </a:lvl1pPr>
            <a:lvl2pPr marL="1725890" indent="0">
              <a:buNone/>
              <a:defRPr sz="10500"/>
            </a:lvl2pPr>
            <a:lvl3pPr marL="3451782" indent="0">
              <a:buNone/>
              <a:defRPr sz="9000"/>
            </a:lvl3pPr>
            <a:lvl4pPr marL="5177672" indent="0">
              <a:buNone/>
              <a:defRPr sz="7600"/>
            </a:lvl4pPr>
            <a:lvl5pPr marL="6903561" indent="0">
              <a:buNone/>
              <a:defRPr sz="7600"/>
            </a:lvl5pPr>
            <a:lvl6pPr marL="8629454" indent="0">
              <a:buNone/>
              <a:defRPr sz="7600"/>
            </a:lvl6pPr>
            <a:lvl7pPr marL="10355343" indent="0">
              <a:buNone/>
              <a:defRPr sz="7600"/>
            </a:lvl7pPr>
            <a:lvl8pPr marL="12081236" indent="0">
              <a:buNone/>
              <a:defRPr sz="7600"/>
            </a:lvl8pPr>
            <a:lvl9pPr marL="13807125" indent="0">
              <a:buNone/>
              <a:defRPr sz="76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36958" y="29018420"/>
            <a:ext cx="15724823" cy="4351468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8221-30C0-4880-9117-B2A663AA852F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52A0-FCD6-4724-BC5A-9AE5212608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466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308100" y="1485900"/>
            <a:ext cx="23591838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1308100" y="8653463"/>
            <a:ext cx="23591838" cy="244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308100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3DF0E91E-0D17-43DD-A0E8-BD4C5BA4BA10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8951913" y="34364613"/>
            <a:ext cx="8304212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8780125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4500">
                <a:solidFill>
                  <a:srgbClr val="898989"/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A61F8C3-EA2E-42CB-AF6B-59CAF58BB9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48050" rtl="0" eaLnBrk="0" fontAlgn="base" hangingPunct="0">
        <a:spcBef>
          <a:spcPct val="0"/>
        </a:spcBef>
        <a:spcAft>
          <a:spcPct val="0"/>
        </a:spcAft>
        <a:defRPr kumimoji="1" sz="16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1291544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2583089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3874633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5166177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1290638" indent="-12906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2100" kern="1200">
          <a:solidFill>
            <a:schemeClr val="tx1"/>
          </a:solidFill>
          <a:latin typeface="+mn-lt"/>
          <a:ea typeface="+mn-ea"/>
          <a:cs typeface="+mn-cs"/>
        </a:defRPr>
      </a:lvl1pPr>
      <a:lvl2pPr marL="2801938" indent="-10747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0500" kern="1200">
          <a:solidFill>
            <a:schemeClr val="tx1"/>
          </a:solidFill>
          <a:latin typeface="+mn-lt"/>
          <a:ea typeface="+mn-ea"/>
          <a:cs typeface="+mn-cs"/>
        </a:defRPr>
      </a:lvl2pPr>
      <a:lvl3pPr marL="431323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9000" kern="1200">
          <a:solidFill>
            <a:schemeClr val="tx1"/>
          </a:solidFill>
          <a:latin typeface="+mn-lt"/>
          <a:ea typeface="+mn-ea"/>
          <a:cs typeface="+mn-cs"/>
        </a:defRPr>
      </a:lvl3pPr>
      <a:lvl4pPr marL="6035675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4pPr>
      <a:lvl5pPr marL="776128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5pPr>
      <a:lvl6pPr marL="949239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6pPr>
      <a:lvl7pPr marL="1121828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44181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8pPr>
      <a:lvl9pPr marL="14670070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589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345178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3pPr>
      <a:lvl4pPr marL="517767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4pPr>
      <a:lvl5pPr marL="6903561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5pPr>
      <a:lvl6pPr marL="8629454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5343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7pPr>
      <a:lvl8pPr marL="12081236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8pPr>
      <a:lvl9pPr marL="13807125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image" Target="../media/image1.png"/><Relationship Id="rId21" Type="http://schemas.openxmlformats.org/officeDocument/2006/relationships/image" Target="../media/image18.jpeg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JPG"/><Relationship Id="rId15" Type="http://schemas.openxmlformats.org/officeDocument/2006/relationships/image" Target="../media/image12.png"/><Relationship Id="rId23" Type="http://schemas.openxmlformats.org/officeDocument/2006/relationships/image" Target="../media/image20.jpeg"/><Relationship Id="rId10" Type="http://schemas.openxmlformats.org/officeDocument/2006/relationships/image" Target="../media/image7.JPG"/><Relationship Id="rId19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openxmlformats.org/officeDocument/2006/relationships/image" Target="../media/image6.JPG"/><Relationship Id="rId14" Type="http://schemas.openxmlformats.org/officeDocument/2006/relationships/image" Target="../media/image11.png"/><Relationship Id="rId2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スーツを着た男性&#10;&#10;自動的に生成された説明">
            <a:extLst>
              <a:ext uri="{FF2B5EF4-FFF2-40B4-BE49-F238E27FC236}">
                <a16:creationId xmlns:a16="http://schemas.microsoft.com/office/drawing/2014/main" id="{A7E6985B-88A5-3591-6D80-4292B5D59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7825" y="6700775"/>
            <a:ext cx="3960000" cy="2640000"/>
          </a:xfrm>
          <a:prstGeom prst="rect">
            <a:avLst/>
          </a:prstGeom>
        </p:spPr>
      </p:pic>
      <p:pic>
        <p:nvPicPr>
          <p:cNvPr id="16" name="図 15" descr="空港のロビーにいる人たち&#10;&#10;自動的に生成された説明">
            <a:extLst>
              <a:ext uri="{FF2B5EF4-FFF2-40B4-BE49-F238E27FC236}">
                <a16:creationId xmlns:a16="http://schemas.microsoft.com/office/drawing/2014/main" id="{EB3F1183-7532-94B0-82EF-CA3A4D6A0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825" y="3991513"/>
            <a:ext cx="3960000" cy="2640000"/>
          </a:xfrm>
          <a:prstGeom prst="rect">
            <a:avLst/>
          </a:prstGeom>
        </p:spPr>
      </p:pic>
      <p:pic>
        <p:nvPicPr>
          <p:cNvPr id="18" name="図 17" descr="白い壁の前に立つスーツを着た男性&#10;&#10;低い精度で自動的に生成された説明">
            <a:extLst>
              <a:ext uri="{FF2B5EF4-FFF2-40B4-BE49-F238E27FC236}">
                <a16:creationId xmlns:a16="http://schemas.microsoft.com/office/drawing/2014/main" id="{D2A58895-4AE0-78F5-24FE-1E8FEF336C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4" t="17829" r="21679" b="10074"/>
          <a:stretch/>
        </p:blipFill>
        <p:spPr>
          <a:xfrm>
            <a:off x="18043991" y="3993209"/>
            <a:ext cx="3960000" cy="2640000"/>
          </a:xfrm>
          <a:prstGeom prst="rect">
            <a:avLst/>
          </a:prstGeom>
        </p:spPr>
      </p:pic>
      <p:pic>
        <p:nvPicPr>
          <p:cNvPr id="25" name="図 24" descr="レストランで食事をしている人達&#10;&#10;自動的に生成された説明">
            <a:extLst>
              <a:ext uri="{FF2B5EF4-FFF2-40B4-BE49-F238E27FC236}">
                <a16:creationId xmlns:a16="http://schemas.microsoft.com/office/drawing/2014/main" id="{B5AE3A77-F4DC-8081-DB5A-223C1820C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7825" y="9538125"/>
            <a:ext cx="3960000" cy="2640000"/>
          </a:xfrm>
          <a:prstGeom prst="rect">
            <a:avLst/>
          </a:prstGeom>
        </p:spPr>
      </p:pic>
      <p:pic>
        <p:nvPicPr>
          <p:cNvPr id="27" name="図 26" descr="スーツを着た男性たち&#10;&#10;自動的に生成された説明">
            <a:extLst>
              <a:ext uri="{FF2B5EF4-FFF2-40B4-BE49-F238E27FC236}">
                <a16:creationId xmlns:a16="http://schemas.microsoft.com/office/drawing/2014/main" id="{7082A3AC-840D-29CB-14DB-81E45E63D2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5991" y="3991513"/>
            <a:ext cx="3960000" cy="2640000"/>
          </a:xfrm>
          <a:prstGeom prst="rect">
            <a:avLst/>
          </a:prstGeom>
        </p:spPr>
      </p:pic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5E414E46-4EE8-C55D-338E-8FA9117395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317" b="18414"/>
          <a:stretch/>
        </p:blipFill>
        <p:spPr>
          <a:xfrm>
            <a:off x="66676" y="6706125"/>
            <a:ext cx="13615200" cy="547055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991" y="6706125"/>
            <a:ext cx="8208000" cy="5472000"/>
          </a:xfrm>
          <a:prstGeom prst="rect">
            <a:avLst/>
          </a:prstGeom>
        </p:spPr>
      </p:pic>
      <p:sp>
        <p:nvSpPr>
          <p:cNvPr id="3100" name="テキスト ボックス 58"/>
          <p:cNvSpPr txBox="1">
            <a:spLocks noChangeArrowheads="1"/>
          </p:cNvSpPr>
          <p:nvPr/>
        </p:nvSpPr>
        <p:spPr bwMode="auto">
          <a:xfrm>
            <a:off x="53975" y="13692413"/>
            <a:ext cx="1158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15th Workshop on</a:t>
            </a:r>
            <a:r>
              <a:rPr lang="ja-JP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Metal Processing</a:t>
            </a:r>
            <a:endParaRPr lang="ja-JP" alt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テキスト ボックス 58"/>
          <p:cNvSpPr txBox="1">
            <a:spLocks noChangeArrowheads="1"/>
          </p:cNvSpPr>
          <p:nvPr/>
        </p:nvSpPr>
        <p:spPr bwMode="auto">
          <a:xfrm>
            <a:off x="46038" y="5196413"/>
            <a:ext cx="1158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16th Workshop on</a:t>
            </a:r>
            <a:r>
              <a:rPr lang="ja-JP" altLang="en-US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Metal Processing</a:t>
            </a:r>
            <a:endParaRPr lang="ja-JP" altLang="en-US" sz="4000" dirty="0">
              <a:solidFill>
                <a:srgbClr val="4F6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-185738" y="20330055"/>
            <a:ext cx="26230263" cy="8758238"/>
            <a:chOff x="-185738" y="11788775"/>
            <a:chExt cx="26230263" cy="8478838"/>
          </a:xfrm>
        </p:grpSpPr>
        <p:pic>
          <p:nvPicPr>
            <p:cNvPr id="3084" name="図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5063" y="14893925"/>
              <a:ext cx="8054975" cy="537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テキスト ボックス 26"/>
            <p:cNvSpPr txBox="1">
              <a:spLocks noChangeArrowheads="1"/>
            </p:cNvSpPr>
            <p:nvPr/>
          </p:nvSpPr>
          <p:spPr bwMode="auto">
            <a:xfrm>
              <a:off x="-185738" y="11788775"/>
              <a:ext cx="6913563" cy="2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3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RMW14</a:t>
              </a:r>
              <a:endParaRPr lang="ja-JP" altLang="en-US" sz="13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6" name="テキスト ボックス 58"/>
            <p:cNvSpPr txBox="1">
              <a:spLocks noChangeArrowheads="1"/>
            </p:cNvSpPr>
            <p:nvPr/>
          </p:nvSpPr>
          <p:spPr bwMode="auto">
            <a:xfrm>
              <a:off x="53975" y="13649325"/>
              <a:ext cx="11582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14th Workshop on</a:t>
              </a:r>
              <a:r>
                <a:rPr lang="ja-JP" altLang="en-US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Reactive Metal Processing</a:t>
              </a:r>
              <a:endParaRPr lang="ja-JP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 bwMode="auto">
            <a:xfrm>
              <a:off x="155575" y="14330363"/>
              <a:ext cx="1129665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088" name="テキスト ボックス 60"/>
            <p:cNvSpPr txBox="1">
              <a:spLocks noChangeArrowheads="1"/>
            </p:cNvSpPr>
            <p:nvPr/>
          </p:nvSpPr>
          <p:spPr bwMode="auto">
            <a:xfrm>
              <a:off x="53975" y="14357350"/>
              <a:ext cx="11685588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ja-JP" altLang="en-US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    </a:t>
              </a:r>
              <a:r>
                <a:rPr lang="en-US" altLang="ja-JP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16, 2019</a:t>
              </a:r>
              <a:r>
                <a:rPr lang="ja-JP" altLang="en-US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　 </a:t>
              </a:r>
              <a:r>
                <a:rPr lang="en-US" altLang="ja-JP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@MIT, Cambridge, MA</a:t>
              </a:r>
            </a:p>
          </p:txBody>
        </p:sp>
        <p:sp>
          <p:nvSpPr>
            <p:cNvPr id="81" name="テキスト ボックス 80"/>
            <p:cNvSpPr txBox="1"/>
            <p:nvPr/>
          </p:nvSpPr>
          <p:spPr bwMode="auto">
            <a:xfrm>
              <a:off x="13827125" y="14854238"/>
              <a:ext cx="3290888" cy="708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MIT Museum</a:t>
              </a:r>
              <a:endParaRPr lang="ja-JP" altLang="en-US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90" name="図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/>
            <a:stretch>
              <a:fillRect/>
            </a:stretch>
          </p:blipFill>
          <p:spPr bwMode="auto">
            <a:xfrm>
              <a:off x="74613" y="15011400"/>
              <a:ext cx="13615987" cy="525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図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6300" y="12466638"/>
              <a:ext cx="4848225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図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7600" y="12492038"/>
              <a:ext cx="3386138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図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8950" y="17621250"/>
              <a:ext cx="39624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図 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1863" y="12495213"/>
              <a:ext cx="3386137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図 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7363" y="14874875"/>
              <a:ext cx="3963987" cy="264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6" name="図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313" y="15225938"/>
            <a:ext cx="81708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7" name="テキスト ボックス 60"/>
          <p:cNvSpPr txBox="1">
            <a:spLocks noChangeArrowheads="1"/>
          </p:cNvSpPr>
          <p:nvPr/>
        </p:nvSpPr>
        <p:spPr bwMode="auto">
          <a:xfrm>
            <a:off x="53975" y="14362338"/>
            <a:ext cx="1228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ja-JP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29, 2020</a:t>
            </a:r>
            <a:r>
              <a:rPr lang="ja-JP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   </a:t>
            </a:r>
            <a:r>
              <a:rPr lang="en-US" altLang="ja-JP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@UCSD, San Diego, CA</a:t>
            </a:r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155575" y="14382975"/>
            <a:ext cx="112966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99" name="テキスト ボックス 26"/>
          <p:cNvSpPr txBox="1">
            <a:spLocks noChangeArrowheads="1"/>
          </p:cNvSpPr>
          <p:nvPr/>
        </p:nvSpPr>
        <p:spPr bwMode="auto">
          <a:xfrm>
            <a:off x="-185738" y="11916000"/>
            <a:ext cx="6911976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endParaRPr lang="ja-JP" altLang="en-US" sz="13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 bwMode="auto">
          <a:xfrm>
            <a:off x="13825538" y="15229113"/>
            <a:ext cx="55991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La Jolla Shores-UCSD</a:t>
            </a:r>
            <a:endParaRPr lang="ja-JP" altLang="en-US" sz="4000" b="1" dirty="0">
              <a:solidFill>
                <a:schemeClr val="bg1">
                  <a:lumMod val="85000"/>
                </a:schemeClr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102" name="図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300" y="15225938"/>
            <a:ext cx="39592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図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300" y="18034225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図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313" y="1247638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図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363" y="1247638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図 1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0" y="1247638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図 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5202125"/>
            <a:ext cx="13615987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テキスト ボックス 3"/>
          <p:cNvSpPr txBox="1">
            <a:spLocks noChangeArrowheads="1"/>
          </p:cNvSpPr>
          <p:nvPr/>
        </p:nvSpPr>
        <p:spPr bwMode="auto">
          <a:xfrm>
            <a:off x="8777288" y="677863"/>
            <a:ext cx="178085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>
                <a:latin typeface="Arial" panose="020B0604020202020204" pitchFamily="34" charset="0"/>
                <a:cs typeface="Arial" panose="020B0604020202020204" pitchFamily="34" charset="0"/>
              </a:rPr>
              <a:t>(Reactive Metal Workshop)</a:t>
            </a:r>
          </a:p>
        </p:txBody>
      </p:sp>
      <p:sp>
        <p:nvSpPr>
          <p:cNvPr id="3075" name="正方形/長方形 5"/>
          <p:cNvSpPr>
            <a:spLocks noChangeArrowheads="1"/>
          </p:cNvSpPr>
          <p:nvPr/>
        </p:nvSpPr>
        <p:spPr bwMode="auto">
          <a:xfrm>
            <a:off x="-373063" y="-39688"/>
            <a:ext cx="10171113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7100" b="1"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r>
              <a:rPr lang="en-US" altLang="ja-JP" sz="27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6" name="正方形/長方形 12"/>
          <p:cNvSpPr>
            <a:spLocks noChangeArrowheads="1"/>
          </p:cNvSpPr>
          <p:nvPr/>
        </p:nvSpPr>
        <p:spPr bwMode="auto">
          <a:xfrm>
            <a:off x="8770938" y="2767013"/>
            <a:ext cx="155654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50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31763" y="62547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グループ化 2076"/>
          <p:cNvGrpSpPr>
            <a:grpSpLocks/>
          </p:cNvGrpSpPr>
          <p:nvPr/>
        </p:nvGrpSpPr>
        <p:grpSpPr bwMode="auto">
          <a:xfrm>
            <a:off x="358603" y="29988097"/>
            <a:ext cx="12542013" cy="6993445"/>
            <a:chOff x="1809606" y="32342000"/>
            <a:chExt cx="12541334" cy="6990112"/>
          </a:xfrm>
        </p:grpSpPr>
        <p:sp>
          <p:nvSpPr>
            <p:cNvPr id="3127" name="テキスト ボックス 5"/>
            <p:cNvSpPr txBox="1">
              <a:spLocks noChangeArrowheads="1"/>
            </p:cNvSpPr>
            <p:nvPr/>
          </p:nvSpPr>
          <p:spPr bwMode="auto">
            <a:xfrm>
              <a:off x="1809606" y="32342000"/>
              <a:ext cx="2002729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r>
                <a:rPr lang="ja-JP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5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6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7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8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9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RMW10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RMW15</a:t>
              </a:r>
            </a:p>
          </p:txBody>
        </p:sp>
        <p:sp>
          <p:nvSpPr>
            <p:cNvPr id="3128" name="テキスト ボックス 21"/>
            <p:cNvSpPr txBox="1">
              <a:spLocks noChangeArrowheads="1"/>
            </p:cNvSpPr>
            <p:nvPr/>
          </p:nvSpPr>
          <p:spPr bwMode="auto">
            <a:xfrm>
              <a:off x="3557532" y="32342002"/>
              <a:ext cx="2796776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17–19,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Nov.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2–3,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14–15,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18–19,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4–5,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8–9,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21–22,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20–21,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19–20,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3–4,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15–16,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28–29,</a:t>
              </a:r>
            </a:p>
          </p:txBody>
        </p:sp>
        <p:sp>
          <p:nvSpPr>
            <p:cNvPr id="3129" name="テキスト ボックス 23"/>
            <p:cNvSpPr txBox="1">
              <a:spLocks noChangeArrowheads="1"/>
            </p:cNvSpPr>
            <p:nvPr/>
          </p:nvSpPr>
          <p:spPr bwMode="auto">
            <a:xfrm>
              <a:off x="5854456" y="32342000"/>
              <a:ext cx="1432091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3130" name="テキスト ボックス 24"/>
            <p:cNvSpPr txBox="1">
              <a:spLocks noChangeArrowheads="1"/>
            </p:cNvSpPr>
            <p:nvPr/>
          </p:nvSpPr>
          <p:spPr bwMode="auto">
            <a:xfrm>
              <a:off x="7258183" y="32342000"/>
              <a:ext cx="7092757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Tokyo,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IIS, the University of Tokyo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Seattle,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Red Lion Hotel on 5</a:t>
              </a:r>
              <a:r>
                <a:rPr lang="en-US" altLang="ja-JP" sz="320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Ave.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 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San Diego,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UC San Diego</a:t>
              </a:r>
            </a:p>
          </p:txBody>
        </p:sp>
      </p:grpSp>
      <p:sp>
        <p:nvSpPr>
          <p:cNvPr id="3079" name="テキスト ボックス 2073"/>
          <p:cNvSpPr txBox="1">
            <a:spLocks noChangeArrowheads="1"/>
          </p:cNvSpPr>
          <p:nvPr/>
        </p:nvSpPr>
        <p:spPr bwMode="auto">
          <a:xfrm>
            <a:off x="508169" y="29124001"/>
            <a:ext cx="5911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 dirty="0">
                <a:latin typeface="Arial" panose="020B0604020202020204" pitchFamily="34" charset="0"/>
                <a:cs typeface="Arial" panose="020B0604020202020204" pitchFamily="34" charset="0"/>
              </a:rPr>
              <a:t>History of RMW</a:t>
            </a:r>
            <a:endParaRPr lang="ja-JP" alt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80" name="グループ化 2075"/>
          <p:cNvGrpSpPr>
            <a:grpSpLocks/>
          </p:cNvGrpSpPr>
          <p:nvPr/>
        </p:nvGrpSpPr>
        <p:grpSpPr bwMode="auto">
          <a:xfrm>
            <a:off x="18985110" y="32855071"/>
            <a:ext cx="5064125" cy="2622550"/>
            <a:chOff x="19516352" y="32278064"/>
            <a:chExt cx="4592975" cy="2378647"/>
          </a:xfrm>
        </p:grpSpPr>
        <p:sp>
          <p:nvSpPr>
            <p:cNvPr id="3" name="正方形/長方形 2074"/>
            <p:cNvSpPr/>
            <p:nvPr/>
          </p:nvSpPr>
          <p:spPr>
            <a:xfrm>
              <a:off x="19516352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20342800" y="32278064"/>
              <a:ext cx="490973" cy="164575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21159168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1984176" y="32278064"/>
              <a:ext cx="489533" cy="489552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22809183" y="33098784"/>
              <a:ext cx="490974" cy="155792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 rot="5400000">
              <a:off x="23213760" y="31872049"/>
              <a:ext cx="489552" cy="1301583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21981297" y="33098784"/>
              <a:ext cx="488093" cy="155792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</p:grpSp>
      <p:pic>
        <p:nvPicPr>
          <p:cNvPr id="3083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171" y="32439940"/>
            <a:ext cx="34623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直線コネクタ 61"/>
          <p:cNvCxnSpPr/>
          <p:nvPr/>
        </p:nvCxnSpPr>
        <p:spPr bwMode="auto">
          <a:xfrm>
            <a:off x="187325" y="370522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60"/>
          <p:cNvSpPr txBox="1">
            <a:spLocks noChangeArrowheads="1"/>
          </p:cNvSpPr>
          <p:nvPr/>
        </p:nvSpPr>
        <p:spPr bwMode="auto">
          <a:xfrm>
            <a:off x="46038" y="5866338"/>
            <a:ext cx="11685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ja-JP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ja-JP" altLang="it-IT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    </a:t>
            </a:r>
            <a:r>
              <a:rPr lang="it-IT" altLang="ja-JP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– 25, 2023</a:t>
            </a:r>
            <a:r>
              <a:rPr lang="ja-JP" altLang="it-IT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 </a:t>
            </a:r>
            <a:r>
              <a:rPr lang="it-IT" altLang="ja-JP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@MIT, Cambridge, MA</a:t>
            </a:r>
          </a:p>
        </p:txBody>
      </p:sp>
      <p:cxnSp>
        <p:nvCxnSpPr>
          <p:cNvPr id="91" name="直線コネクタ 90"/>
          <p:cNvCxnSpPr/>
          <p:nvPr/>
        </p:nvCxnSpPr>
        <p:spPr bwMode="auto">
          <a:xfrm>
            <a:off x="147638" y="5886975"/>
            <a:ext cx="11296650" cy="0"/>
          </a:xfrm>
          <a:prstGeom prst="line">
            <a:avLst/>
          </a:prstGeom>
          <a:ln w="28575">
            <a:solidFill>
              <a:srgbClr val="4F612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2" name="テキスト ボックス 26"/>
          <p:cNvSpPr txBox="1">
            <a:spLocks noChangeArrowheads="1"/>
          </p:cNvSpPr>
          <p:nvPr/>
        </p:nvSpPr>
        <p:spPr bwMode="auto">
          <a:xfrm>
            <a:off x="-193675" y="3420000"/>
            <a:ext cx="6912836" cy="238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endParaRPr lang="ja-JP" altLang="en-US" sz="13800" b="1" dirty="0">
              <a:solidFill>
                <a:srgbClr val="4F6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 bwMode="auto">
          <a:xfrm>
            <a:off x="13817601" y="6733113"/>
            <a:ext cx="69108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Le </a:t>
            </a:r>
            <a:r>
              <a:rPr lang="en-US" altLang="ja-JP" sz="4000" b="1" dirty="0" err="1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Méridien</a:t>
            </a: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Cambridge-MIT</a:t>
            </a:r>
            <a:endParaRPr lang="ja-JP" altLang="en-US" sz="4000" b="1" dirty="0">
              <a:solidFill>
                <a:schemeClr val="bg1">
                  <a:lumMod val="85000"/>
                </a:schemeClr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6" name="グループ化 2076"/>
          <p:cNvGrpSpPr>
            <a:grpSpLocks/>
          </p:cNvGrpSpPr>
          <p:nvPr/>
        </p:nvGrpSpPr>
        <p:grpSpPr bwMode="auto">
          <a:xfrm>
            <a:off x="13104019" y="29988097"/>
            <a:ext cx="12538678" cy="1158514"/>
            <a:chOff x="1809541" y="32342000"/>
            <a:chExt cx="12538003" cy="1157962"/>
          </a:xfrm>
        </p:grpSpPr>
        <p:sp>
          <p:nvSpPr>
            <p:cNvPr id="107" name="テキスト ボックス 5"/>
            <p:cNvSpPr txBox="1">
              <a:spLocks noChangeArrowheads="1"/>
            </p:cNvSpPr>
            <p:nvPr/>
          </p:nvSpPr>
          <p:spPr bwMode="auto">
            <a:xfrm>
              <a:off x="1809541" y="32342000"/>
              <a:ext cx="2002794" cy="11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RMW16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RMW17</a:t>
              </a:r>
            </a:p>
          </p:txBody>
        </p:sp>
        <p:sp>
          <p:nvSpPr>
            <p:cNvPr id="108" name="テキスト ボックス 21"/>
            <p:cNvSpPr txBox="1">
              <a:spLocks noChangeArrowheads="1"/>
            </p:cNvSpPr>
            <p:nvPr/>
          </p:nvSpPr>
          <p:spPr bwMode="auto">
            <a:xfrm>
              <a:off x="3557532" y="32342002"/>
              <a:ext cx="2796776" cy="11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24–25,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Mar. 8–9,</a:t>
              </a:r>
            </a:p>
          </p:txBody>
        </p:sp>
        <p:sp>
          <p:nvSpPr>
            <p:cNvPr id="109" name="テキスト ボックス 23"/>
            <p:cNvSpPr txBox="1">
              <a:spLocks noChangeArrowheads="1"/>
            </p:cNvSpPr>
            <p:nvPr/>
          </p:nvSpPr>
          <p:spPr bwMode="auto">
            <a:xfrm>
              <a:off x="5854456" y="32342000"/>
              <a:ext cx="1432092" cy="11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110" name="テキスト ボックス 24"/>
            <p:cNvSpPr txBox="1">
              <a:spLocks noChangeArrowheads="1"/>
            </p:cNvSpPr>
            <p:nvPr/>
          </p:nvSpPr>
          <p:spPr bwMode="auto">
            <a:xfrm>
              <a:off x="7258183" y="32342000"/>
              <a:ext cx="7089361" cy="11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 </a:t>
              </a: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 Workshop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  <a:prstDash val="dashDot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4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281</Words>
  <Application>Microsoft Office PowerPoint</Application>
  <PresentationFormat>ユーザー設定</PresentationFormat>
  <Paragraphs>86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​​テーマ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k-nose</dc:creator>
  <cp:lastModifiedBy>由夏 鯨岡</cp:lastModifiedBy>
  <cp:revision>137</cp:revision>
  <cp:lastPrinted>2023-04-04T13:57:27Z</cp:lastPrinted>
  <dcterms:created xsi:type="dcterms:W3CDTF">2012-04-16T08:15:42Z</dcterms:created>
  <dcterms:modified xsi:type="dcterms:W3CDTF">2023-04-04T14:00:58Z</dcterms:modified>
</cp:coreProperties>
</file>