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299" r:id="rId2"/>
    <p:sldId id="2241" r:id="rId3"/>
    <p:sldId id="2242" r:id="rId4"/>
    <p:sldId id="2243" r:id="rId5"/>
    <p:sldId id="2244" r:id="rId6"/>
    <p:sldId id="2245" r:id="rId7"/>
    <p:sldId id="2246" r:id="rId8"/>
    <p:sldId id="2247" r:id="rId9"/>
    <p:sldId id="2248" r:id="rId10"/>
    <p:sldId id="2249" r:id="rId11"/>
    <p:sldId id="2250" r:id="rId12"/>
    <p:sldId id="2251" r:id="rId13"/>
    <p:sldId id="2255" r:id="rId14"/>
    <p:sldId id="2256" r:id="rId15"/>
    <p:sldId id="2257" r:id="rId16"/>
    <p:sldId id="2258" r:id="rId17"/>
    <p:sldId id="2254" r:id="rId18"/>
    <p:sldId id="2264" r:id="rId19"/>
    <p:sldId id="2265" r:id="rId20"/>
    <p:sldId id="2266" r:id="rId21"/>
    <p:sldId id="2267" r:id="rId22"/>
    <p:sldId id="2268" r:id="rId23"/>
    <p:sldId id="2259" r:id="rId24"/>
    <p:sldId id="2260" r:id="rId25"/>
    <p:sldId id="2261" r:id="rId26"/>
    <p:sldId id="2262" r:id="rId27"/>
    <p:sldId id="2263" r:id="rId28"/>
    <p:sldId id="2274" r:id="rId29"/>
    <p:sldId id="2275" r:id="rId30"/>
    <p:sldId id="2276" r:id="rId31"/>
    <p:sldId id="2277" r:id="rId32"/>
    <p:sldId id="2278" r:id="rId33"/>
    <p:sldId id="2269" r:id="rId34"/>
    <p:sldId id="2270" r:id="rId35"/>
    <p:sldId id="2271" r:id="rId36"/>
    <p:sldId id="2272" r:id="rId37"/>
    <p:sldId id="2273" r:id="rId38"/>
    <p:sldId id="2279" r:id="rId39"/>
    <p:sldId id="2280" r:id="rId40"/>
    <p:sldId id="2281" r:id="rId41"/>
    <p:sldId id="2282" r:id="rId42"/>
    <p:sldId id="2283" r:id="rId43"/>
    <p:sldId id="2284" r:id="rId44"/>
    <p:sldId id="2285" r:id="rId45"/>
    <p:sldId id="2286" r:id="rId46"/>
    <p:sldId id="2287" r:id="rId47"/>
    <p:sldId id="2288" r:id="rId48"/>
    <p:sldId id="2294" r:id="rId49"/>
    <p:sldId id="2295" r:id="rId50"/>
    <p:sldId id="2296" r:id="rId51"/>
    <p:sldId id="2297" r:id="rId52"/>
    <p:sldId id="2298" r:id="rId53"/>
    <p:sldId id="2289" r:id="rId54"/>
    <p:sldId id="2290" r:id="rId55"/>
    <p:sldId id="2291" r:id="rId56"/>
    <p:sldId id="2292" r:id="rId57"/>
    <p:sldId id="2293" r:id="rId58"/>
    <p:sldId id="2300" r:id="rId59"/>
    <p:sldId id="2304" r:id="rId60"/>
    <p:sldId id="2301" r:id="rId61"/>
    <p:sldId id="2302" r:id="rId62"/>
    <p:sldId id="2303" r:id="rId63"/>
    <p:sldId id="2253" r:id="rId64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30519"/>
    <a:srgbClr val="E55AAE"/>
    <a:srgbClr val="0101FD"/>
    <a:srgbClr val="ED9323"/>
    <a:srgbClr val="0B733B"/>
    <a:srgbClr val="90100E"/>
    <a:srgbClr val="4F6128"/>
    <a:srgbClr val="C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94424" autoAdjust="0"/>
  </p:normalViewPr>
  <p:slideViewPr>
    <p:cSldViewPr>
      <p:cViewPr varScale="1">
        <p:scale>
          <a:sx n="107" d="100"/>
          <a:sy n="107" d="100"/>
        </p:scale>
        <p:origin x="1956" y="10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50" d="100"/>
          <a:sy n="50" d="100"/>
        </p:scale>
        <p:origin x="-2730" y="-28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" y="9536113"/>
            <a:ext cx="5645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ja-JP" sz="1400" b="0"/>
              <a:t>レアメタル研究会　岡部 徹 （東大・生研） 配付資料</a:t>
            </a:r>
            <a:endParaRPr lang="en-US" altLang="ja-JP" sz="1400" b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35413" y="9537700"/>
            <a:ext cx="32083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defRPr/>
            </a:pPr>
            <a:fld id="{8C1669FD-50ED-42BA-89CC-33C91F7A39F6}" type="slidenum">
              <a:rPr lang="ja-JP" altLang="en-US" sz="2300" b="0"/>
              <a:pPr algn="r">
                <a:defRPr/>
              </a:pPr>
              <a:t>‹#›</a:t>
            </a:fld>
            <a:endParaRPr lang="en-US" altLang="ja-JP" sz="2300" b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07563AA-07A2-4505-890C-79E1290C86A5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4632" tIns="47316" rIns="94632" bIns="47316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wrap="square" lIns="94632" tIns="47316" rIns="94632" bIns="473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9F82FE-37A3-45DC-BACF-CD7C55BA7B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8284" indent="-29524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2586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5620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28653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85814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4297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0013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296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1D97A77-6574-4801-BE80-ED23A689EE81}" type="slidenum">
              <a:rPr lang="ja-JP" altLang="en-US" smtClean="0"/>
              <a:pPr>
                <a:spcBef>
                  <a:spcPct val="0"/>
                </a:spcBef>
              </a:pPr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24B7-CC3D-4E99-8597-F4080DBF7F55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C9F4C-011E-4230-92DE-B35C7FEFE6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BD9F-611D-47B4-B78F-C9BEEF7BBE96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3D8D-FEF9-4D08-B896-9DF469F5F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2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7B37-599E-44B0-A5E7-8448B480EF43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12D8-0B37-4CC7-BA62-33F6E62A20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011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A41-580C-4EB6-AC42-D64AD7D63198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835-0A48-43C8-867F-5F6332FAF1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553E-74AA-4DDD-B778-29DE9606A2BA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193-51FE-416F-A037-7FA61E7432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67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4D84-E7B3-4C40-95D3-DD60BA69F1AD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0284-9429-4B71-8B99-3245BD7A0E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86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6BD8-11D6-4966-898C-4C085B59BF2C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7A0D-BAED-4CAB-8DCA-B26016A6D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2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379B-9317-430F-8815-D3221305AABD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E50E-B9AB-4A74-987D-FE9909E4FFA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87E1-1B3A-410B-AF92-D2B3B82122FD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87-5570-4789-BE04-1AF8DA1C14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3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8563-26A4-4ACB-A206-6FC82D996603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B0D-206A-4CD0-83AB-462126D2E9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13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9BDF-E8B2-41E2-817F-71A1F2092E47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115F-A0A4-4260-8240-8774D9900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01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060815-F216-44FD-8262-E4B3B7E5DEEA}" type="datetimeFigureOut">
              <a:rPr lang="ja-JP" altLang="en-US"/>
              <a:pPr>
                <a:defRPr/>
              </a:pPr>
              <a:t>2024/3/28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92A1B3-6327-448D-850F-F94A969CE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テキスト ボックス 5"/>
          <p:cNvSpPr txBox="1">
            <a:spLocks noChangeArrowheads="1"/>
          </p:cNvSpPr>
          <p:nvPr/>
        </p:nvSpPr>
        <p:spPr bwMode="auto">
          <a:xfrm>
            <a:off x="3059113" y="38731"/>
            <a:ext cx="6111801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en-US" altLang="ja-JP" sz="24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(Reactive Metal Workshop)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正方形/長方形 3"/>
          <p:cNvSpPr>
            <a:spLocks noChangeArrowheads="1"/>
          </p:cNvSpPr>
          <p:nvPr/>
        </p:nvSpPr>
        <p:spPr bwMode="auto">
          <a:xfrm>
            <a:off x="-36513" y="-249798"/>
            <a:ext cx="30027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8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RMW</a:t>
            </a:r>
          </a:p>
        </p:txBody>
      </p:sp>
      <p:sp>
        <p:nvSpPr>
          <p:cNvPr id="4157" name="テキスト ボックス 8"/>
          <p:cNvSpPr txBox="1">
            <a:spLocks noChangeArrowheads="1"/>
          </p:cNvSpPr>
          <p:nvPr/>
        </p:nvSpPr>
        <p:spPr bwMode="auto">
          <a:xfrm>
            <a:off x="539750" y="2075493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84175" y="2075492"/>
            <a:ext cx="8375650" cy="4695791"/>
          </a:xfrm>
          <a:prstGeom prst="roundRect">
            <a:avLst>
              <a:gd name="adj" fmla="val 46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59" name="テキスト ボックス 10"/>
          <p:cNvSpPr txBox="1">
            <a:spLocks noChangeArrowheads="1"/>
          </p:cNvSpPr>
          <p:nvPr/>
        </p:nvSpPr>
        <p:spPr bwMode="auto">
          <a:xfrm>
            <a:off x="325438" y="828000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0" name="テキスト ボックス 11"/>
          <p:cNvSpPr txBox="1">
            <a:spLocks noChangeArrowheads="1"/>
          </p:cNvSpPr>
          <p:nvPr/>
        </p:nvSpPr>
        <p:spPr bwMode="auto">
          <a:xfrm>
            <a:off x="323850" y="1146979"/>
            <a:ext cx="43826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ja-JP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pic>
        <p:nvPicPr>
          <p:cNvPr id="4161" name="Picture 2" descr="MIT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16970"/>
            <a:ext cx="1038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3" descr="東大ロ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71443" r="59280" b="13495"/>
          <a:stretch>
            <a:fillRect/>
          </a:stretch>
        </p:blipFill>
        <p:spPr bwMode="auto">
          <a:xfrm>
            <a:off x="6442075" y="1271727"/>
            <a:ext cx="7223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3" name="正方形/長方形 12"/>
          <p:cNvSpPr>
            <a:spLocks noChangeArrowheads="1"/>
          </p:cNvSpPr>
          <p:nvPr/>
        </p:nvSpPr>
        <p:spPr bwMode="auto">
          <a:xfrm>
            <a:off x="3059113" y="631315"/>
            <a:ext cx="619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0077"/>
              </p:ext>
            </p:extLst>
          </p:nvPr>
        </p:nvGraphicFramePr>
        <p:xfrm>
          <a:off x="647312" y="2488060"/>
          <a:ext cx="7849376" cy="41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RMW3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RMW4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RMW5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RMW6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RMW7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RMW8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RMW9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RMW10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RMW11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RMW12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RMW13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RMW14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RMW15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RMW16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RMW17</a:t>
                      </a:r>
                    </a:p>
                    <a:p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RMW18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Nov.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– </a:t>
                      </a: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– </a:t>
                      </a: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– 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</a:t>
                      </a: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– 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– 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5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IIS, the University of Tokyo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Lion Hotel on 5th Ave.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5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 Diego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5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 </a:t>
                      </a:r>
                    </a:p>
                    <a:p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5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直線矢印コネクタ 2"/>
          <p:cNvCxnSpPr/>
          <p:nvPr/>
        </p:nvCxnSpPr>
        <p:spPr>
          <a:xfrm flipH="1">
            <a:off x="7461250" y="6510386"/>
            <a:ext cx="4778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3"/>
          <p:cNvSpPr txBox="1">
            <a:spLocks noChangeArrowheads="1"/>
          </p:cNvSpPr>
          <p:nvPr/>
        </p:nvSpPr>
        <p:spPr bwMode="auto">
          <a:xfrm>
            <a:off x="7923213" y="6279405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ja-JP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188" y="6383386"/>
            <a:ext cx="6850062" cy="25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803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/>
          <p:cNvSpPr txBox="1">
            <a:spLocks noChangeArrowheads="1"/>
          </p:cNvSpPr>
          <p:nvPr/>
        </p:nvSpPr>
        <p:spPr bwMode="auto">
          <a:xfrm>
            <a:off x="6156325" y="21955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L:\東京大学\東大研究関連\RMW\RMW_これまでのまとめ\RMW7_photo\Resize\IMG_605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4200"/>
            <a:ext cx="57927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4341" name="Picture 3" descr="L:\東京大学\東大研究関連\RMW\RMW_これまでのまとめ\RMW7_photo\Resize\IMG_7071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:\東京大学\東大研究関連\RMW\RMW_これまでのまとめ\RMW7_photo\Resize\IMG_6525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5364" name="Picture 2" descr="L:\東京大学\東大研究関連\RMW\RMW_これまでのまとめ\RMW7_photo\Resize\IMG_641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4200"/>
            <a:ext cx="49307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10"/>
          <p:cNvSpPr txBox="1">
            <a:spLocks noChangeArrowheads="1"/>
          </p:cNvSpPr>
          <p:nvPr/>
        </p:nvSpPr>
        <p:spPr bwMode="auto">
          <a:xfrm>
            <a:off x="5724525" y="14128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東京大学\東大研究関連\RMW\2012RMW7\Photo\Resize\IMG_6241_trim_retouched_title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28775"/>
            <a:ext cx="9036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11560" y="5085184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90100E"/>
                </a:solidFill>
              </a:rPr>
              <a:t>RMW7, MIT, Cambridge, Mar. 16 – 17, 2012</a:t>
            </a:r>
            <a:endParaRPr kumimoji="1" lang="ja-JP" altLang="en-US" sz="2000" b="0" dirty="0">
              <a:solidFill>
                <a:srgbClr val="9010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74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20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74 participants</a:t>
            </a:r>
          </a:p>
        </p:txBody>
      </p:sp>
      <p:pic>
        <p:nvPicPr>
          <p:cNvPr id="17412" name="Picture 9" descr="N:\東京大学\東大研究関連\原稿チェック関連\1303_RMW紹介スライド\使用した写真\Resize\IMG_4959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25500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N:\東京大学\東大研究関連\原稿チェック関連\1303_RMW紹介スライド\使用した写真\Resize\IMG_4982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25500"/>
            <a:ext cx="43211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N:\東京大学\東大研究関連\原稿チェック関連\1303_RMW紹介スライド\使用した写真\Resize\IMG_5102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25875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8435" name="テキスト ボックス 12"/>
          <p:cNvSpPr txBox="1">
            <a:spLocks noChangeArrowheads="1"/>
          </p:cNvSpPr>
          <p:nvPr/>
        </p:nvSpPr>
        <p:spPr bwMode="auto">
          <a:xfrm>
            <a:off x="5292725" y="4154488"/>
            <a:ext cx="249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18436" name="Picture 8" descr="N:\東京大学\東大研究関連\原稿チェック関連\1303_RMW紹介スライド\使用した写真\Resize\IMG_516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12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N:\東京大学\東大研究関連\原稿チェック関連\1303_RMW紹介スライド\使用した写真\Resize\IMG_516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N:\東京大学\東大研究関連\原稿チェック関連\1303_RMW紹介スライド\使用した写真\Resize\IMG_5175_retouch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12800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94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 descr="N:\東京大学\東大研究関連\原稿チェック関連\1303_RMW紹介スライド\使用した写真\Resize\IMG_5045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112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:\東京大学\東大研究関連\原稿チェック関連\1303_RMW紹介スライド\使用した写真\Resize\IMG_5236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8936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:\東京大学\東大研究関連\原稿チェック関連\1303_RMW紹介スライド\使用した写真\Resize\IMG_4945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19325"/>
            <a:ext cx="43195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20483" name="テキスト ボックス 10"/>
          <p:cNvSpPr txBox="1">
            <a:spLocks noChangeArrowheads="1"/>
          </p:cNvSpPr>
          <p:nvPr/>
        </p:nvSpPr>
        <p:spPr bwMode="auto">
          <a:xfrm>
            <a:off x="6443663" y="113665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8" descr="N:\東京大学\東大研究関連\原稿チェック関連\1303_RMW紹介スライド\使用した写真\Resize\IMG_5261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608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N:\東京大学\東大研究関連\原稿チェック関連\1303_RMW紹介スライド\使用した写真\Resize\IMG_5268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>
            <a:fillRect/>
          </a:stretch>
        </p:blipFill>
        <p:spPr bwMode="auto">
          <a:xfrm>
            <a:off x="266700" y="830263"/>
            <a:ext cx="57594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N:\東京大学\東大研究関連\原稿チェック関連\1303_RMW紹介スライド\使用した写真\Resize\IMG_5290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60813"/>
            <a:ext cx="4319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:\東京大学\東大研究関連\RMW\2013RMW8\Photo\IMG_5114_trimed_title_down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7994"/>
          <a:stretch/>
        </p:blipFill>
        <p:spPr bwMode="auto">
          <a:xfrm>
            <a:off x="0" y="1296988"/>
            <a:ext cx="9144000" cy="36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479715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B733B"/>
                </a:solidFill>
              </a:rPr>
              <a:t>RMW8, MIT, Cambridge, Mar. 8 – 9, 2013</a:t>
            </a:r>
            <a:endParaRPr kumimoji="1" lang="ja-JP" altLang="en-US" sz="2000" b="0" dirty="0">
              <a:solidFill>
                <a:srgbClr val="0B733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2531" name="Picture 3" descr="C:\Users\Taninouchi\東大生研\事務仕事\2014_02_RMW9\HP RMW9\Poster\Resize\140222-060247-20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08050"/>
            <a:ext cx="42275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Users\Taninouchi\東大生研\事務仕事\2014_02_RMW9\HP RMW9\Poster\Resize\140222-031234-7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656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Taninouchi\東大生研\事務仕事\2014_02_RMW9\HP RMW9\RMW9_Image\Resize\140222-031613-8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786188"/>
            <a:ext cx="4198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4716463" y="4437063"/>
            <a:ext cx="436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Invited Lectures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73 participants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3555" name="テキスト ボックス 5"/>
          <p:cNvSpPr txBox="1">
            <a:spLocks noChangeArrowheads="1"/>
          </p:cNvSpPr>
          <p:nvPr/>
        </p:nvSpPr>
        <p:spPr bwMode="auto">
          <a:xfrm>
            <a:off x="331788" y="544830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29 Posters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C:\Users\Taninouchi\東大生研\事務仕事\2014_02_RMW9\HP RMW9\RMW9_Image\Resize\140222-095015-56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81063"/>
            <a:ext cx="5694363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Taninouchi\東大生研\事務仕事\2014_02_RMW9\HP RMW9\RMW9_Image\Resize\140222-094214-5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86175"/>
            <a:ext cx="45370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:\東京大学\東大研究関連\RMW\RMW_これまでのまとめ\RMW1_retouched_photo\Resize\001_r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0075"/>
            <a:ext cx="3962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N:\東京大学\東大研究関連\RMW\RMW_これまでのまとめ\RMW1_retouched_photo\Resize\091_r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4900"/>
            <a:ext cx="38766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N:\東京大学\東大研究関連\RMW\RMW_これまでのまとめ\RMW1_retouched_photo\Resize\159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00075"/>
            <a:ext cx="44608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N:\東京大学\東大研究関連\RMW\RMW_これまでのまとめ\RMW1_retouched_photo\Resize\178_r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4950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テキスト ボックス 1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5127" name="テキスト ボックス 8"/>
          <p:cNvSpPr txBox="1">
            <a:spLocks noChangeArrowheads="1"/>
          </p:cNvSpPr>
          <p:nvPr/>
        </p:nvSpPr>
        <p:spPr bwMode="auto">
          <a:xfrm>
            <a:off x="3273425" y="23813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Institute of Technology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4579" name="Picture 2" descr="C:\Users\Taninouchi\東大生研\事務仕事\2014_02_RMW9\HP RMW9\RMW9_Image\Resize\140222-113915-57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28725"/>
            <a:ext cx="44227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Taninouchi\東大生研\事務仕事\2014_02_RMW9\HP RMW9\RMW9_Image\Resize\140222-122010-6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31900"/>
            <a:ext cx="4422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Taninouchi\東大生研\事務仕事\2014_02_RMW9\HP RMW9\RMW9_Image\Resize\140222-051026-17_R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5464" r="39488" b="3807"/>
          <a:stretch>
            <a:fillRect/>
          </a:stretch>
        </p:blipFill>
        <p:spPr bwMode="auto">
          <a:xfrm>
            <a:off x="4613275" y="4356100"/>
            <a:ext cx="44227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5"/>
          <p:cNvSpPr txBox="1">
            <a:spLocks noChangeArrowheads="1"/>
          </p:cNvSpPr>
          <p:nvPr/>
        </p:nvSpPr>
        <p:spPr bwMode="auto">
          <a:xfrm>
            <a:off x="900113" y="5053013"/>
            <a:ext cx="2416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Banquet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5603" name="テキスト ボックス 5"/>
          <p:cNvSpPr txBox="1">
            <a:spLocks noChangeArrowheads="1"/>
          </p:cNvSpPr>
          <p:nvPr/>
        </p:nvSpPr>
        <p:spPr bwMode="auto">
          <a:xfrm>
            <a:off x="5803900" y="5086350"/>
            <a:ext cx="203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Bus tour </a:t>
            </a:r>
          </a:p>
        </p:txBody>
      </p:sp>
      <p:pic>
        <p:nvPicPr>
          <p:cNvPr id="25604" name="Picture 7" descr="C:\Users\Taninouchi\東大生研\事務仕事\2014_02_RMW9\HP RMW9\RMW9_Image\Resize\140221-071123-121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C:\Users\Taninouchi\東大生研\事務仕事\2014_02_RMW9\HP RMW9\RMW9_Image\Resize\140221-021300-105_R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1063"/>
            <a:ext cx="4230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C:\Users\Taninouchi\東大生研\事務仕事\2014_02_RMW9\HP RMW9\RMW9_Image\Resize\140221-034432-107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920750"/>
            <a:ext cx="4230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6627" name="Picture 2" descr="C:\Users\Taninouchi\東大生研\事務仕事\2014_02_RMW9\Group Photo\Resize\140303_RMW9_group_photo_R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307975" y="889000"/>
            <a:ext cx="8640763" cy="55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63813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D9323"/>
                </a:solidFill>
              </a:rPr>
              <a:t>RMW9, Caltech, Pasadena, Feb. 21 – 22, 2014</a:t>
            </a:r>
            <a:endParaRPr kumimoji="1" lang="ja-JP" altLang="en-US" sz="2000" b="0" dirty="0">
              <a:solidFill>
                <a:srgbClr val="ED932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765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55 participants</a:t>
            </a:r>
          </a:p>
        </p:txBody>
      </p:sp>
      <p:pic>
        <p:nvPicPr>
          <p:cNvPr id="27652" name="Picture 64" descr="D:\111030 - Rare Metal Workshop\03_RMW10\150326_Photo\Original\Original - コピー\DSC03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>
            <a:fillRect/>
          </a:stretch>
        </p:blipFill>
        <p:spPr bwMode="auto">
          <a:xfrm>
            <a:off x="225425" y="896938"/>
            <a:ext cx="4322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9" descr="D:\111030 - Rare Metal Workshop\03_RMW10\150406_Poster\IMG_993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4616450" y="900113"/>
            <a:ext cx="43227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60800"/>
            <a:ext cx="43243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867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  <p:pic>
        <p:nvPicPr>
          <p:cNvPr id="2867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2975"/>
            <a:ext cx="43227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942975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35413"/>
            <a:ext cx="43227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969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06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9909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8575"/>
            <a:ext cx="43227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3072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401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2906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9" descr="D:\111030 - Rare Metal Workshop\03_RMW10\150326_Photo\Original\Original - コピー\DSC_0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>
            <a:fillRect/>
          </a:stretch>
        </p:blipFill>
        <p:spPr bwMode="auto">
          <a:xfrm>
            <a:off x="242888" y="908050"/>
            <a:ext cx="52752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pic>
        <p:nvPicPr>
          <p:cNvPr id="31747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0" y="1293813"/>
            <a:ext cx="9144000" cy="379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49680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101FD"/>
                </a:solidFill>
              </a:rPr>
              <a:t>RMW10, MIT, Cambridge, Mar. </a:t>
            </a:r>
            <a:r>
              <a:rPr lang="en-US" altLang="ja-JP" sz="2000" b="0" dirty="0">
                <a:solidFill>
                  <a:srgbClr val="0101FD"/>
                </a:solidFill>
              </a:rPr>
              <a:t>20</a:t>
            </a:r>
            <a:r>
              <a:rPr kumimoji="1" lang="en-US" altLang="ja-JP" sz="2000" b="0" dirty="0">
                <a:solidFill>
                  <a:srgbClr val="0101FD"/>
                </a:solidFill>
              </a:rPr>
              <a:t> – 21, 2015</a:t>
            </a:r>
            <a:endParaRPr kumimoji="1" lang="ja-JP" altLang="en-US" sz="2000" b="0" dirty="0">
              <a:solidFill>
                <a:srgbClr val="0101FD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277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37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379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posters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:\東京大学\東大研究関連\RMW\RMW_これまでのまとめ\RMW2_retouched_photo\Resize\03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"/>
            <a:ext cx="47545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N:\東京大学\東大研究関連\RMW\RMW_これまでのまとめ\RMW2_retouched_photo\Resize\03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165225"/>
            <a:ext cx="37163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N:\東京大学\東大研究関連\RMW\RMW_これまでのまとめ\RMW2_retouched_photo\Resize\055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22700"/>
            <a:ext cx="47609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N:\東京大学\東大研究関連\RMW\RMW_これまでのまとめ\RMW2_retouched_photo\Resize\002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-1244" r="-6296" b="20424"/>
          <a:stretch>
            <a:fillRect/>
          </a:stretch>
        </p:blipFill>
        <p:spPr bwMode="auto">
          <a:xfrm>
            <a:off x="900113" y="3771900"/>
            <a:ext cx="25923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6151" name="テキスト ボックス 1"/>
          <p:cNvSpPr txBox="1">
            <a:spLocks noChangeArrowheads="1"/>
          </p:cNvSpPr>
          <p:nvPr/>
        </p:nvSpPr>
        <p:spPr bwMode="auto">
          <a:xfrm>
            <a:off x="3957638" y="1588"/>
            <a:ext cx="510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The Institute of Industrial Science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481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805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893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584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052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337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89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0" y="1190625"/>
            <a:ext cx="9144000" cy="41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2292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55AAE"/>
                </a:solidFill>
              </a:rPr>
              <a:t>RMW11, MIT, Cambridge, Feb. </a:t>
            </a:r>
            <a:r>
              <a:rPr lang="en-US" altLang="ja-JP" sz="2000" b="0" dirty="0">
                <a:solidFill>
                  <a:srgbClr val="E55AAE"/>
                </a:solidFill>
              </a:rPr>
              <a:t>19</a:t>
            </a:r>
            <a:r>
              <a:rPr kumimoji="1" lang="en-US" altLang="ja-JP" sz="2000" b="0" dirty="0">
                <a:solidFill>
                  <a:srgbClr val="E55AAE"/>
                </a:solidFill>
              </a:rPr>
              <a:t> – 20, 2016</a:t>
            </a:r>
            <a:endParaRPr kumimoji="1" lang="ja-JP" altLang="en-US" sz="2000" b="0" dirty="0">
              <a:solidFill>
                <a:srgbClr val="E55AA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46 participants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81050"/>
            <a:ext cx="4325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497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891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993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4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676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4096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9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147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 bwMode="auto">
          <a:xfrm>
            <a:off x="0" y="1628775"/>
            <a:ext cx="9144000" cy="38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4345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F30519"/>
                </a:solidFill>
              </a:rPr>
              <a:t>RMW12, MIT, Cambridge, Mar. </a:t>
            </a:r>
            <a:r>
              <a:rPr lang="en-US" altLang="ja-JP" sz="2000" b="0" dirty="0">
                <a:solidFill>
                  <a:srgbClr val="F30519"/>
                </a:solidFill>
              </a:rPr>
              <a:t>3</a:t>
            </a:r>
            <a:r>
              <a:rPr kumimoji="1" lang="en-US" altLang="ja-JP" sz="2000" b="0" dirty="0">
                <a:solidFill>
                  <a:srgbClr val="F30519"/>
                </a:solidFill>
              </a:rPr>
              <a:t> – 4, 2017</a:t>
            </a:r>
            <a:endParaRPr kumimoji="1" lang="ja-JP" altLang="en-US" sz="2000" b="0" dirty="0">
              <a:solidFill>
                <a:srgbClr val="F3051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30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47 participants</a:t>
            </a:r>
          </a:p>
        </p:txBody>
      </p:sp>
      <p:pic>
        <p:nvPicPr>
          <p:cNvPr id="4301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0171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1775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403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:\東京大学\東大研究関連\RMW\RMW_これまでのまとめ\RMW5_retouched_photo\Resize\IMG_5275_r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998913"/>
            <a:ext cx="43243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N:\東京大学\東大研究関連\RMW\RMW_これまでのまとめ\RMW5_retouched_photo\Resize\IMG_5200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>
            <a:fillRect/>
          </a:stretch>
        </p:blipFill>
        <p:spPr bwMode="auto">
          <a:xfrm>
            <a:off x="252413" y="581092"/>
            <a:ext cx="4860000" cy="33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N:\東京大学\東大研究関連\RMW\RMW_これまでのまとめ\RMW5_retouched_photo\Resize\IMG_5266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989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N:\東京大学\東大研究関連\RMW\RMW_これまでのまとめ\RMW5_retouched_photo\Resize\IMG_5216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-2019" r="6334" b="2019"/>
          <a:stretch>
            <a:fillRect/>
          </a:stretch>
        </p:blipFill>
        <p:spPr bwMode="auto">
          <a:xfrm>
            <a:off x="5260975" y="1273175"/>
            <a:ext cx="38052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テキスト ボックス 15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7175" name="テキスト ボックス 16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50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85825"/>
            <a:ext cx="4117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73300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0800"/>
            <a:ext cx="41021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608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9695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98613"/>
            <a:ext cx="89646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63713" y="5683250"/>
            <a:ext cx="5184775" cy="347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kern="100" dirty="0">
                <a:solidFill>
                  <a:srgbClr val="70AD47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RMW 13, MIT, Cambridge, Mar. 16-17, 2018</a:t>
            </a:r>
            <a:endParaRPr lang="ja-JP" altLang="ja-JP" sz="1050" kern="100" dirty="0">
              <a:solidFill>
                <a:srgbClr val="70AD47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567708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70AD47"/>
                </a:solidFill>
              </a:rPr>
              <a:t>RMW13, MIT, Cambridge, Mar. </a:t>
            </a:r>
            <a:r>
              <a:rPr lang="en-US" altLang="ja-JP" sz="2000" b="0" dirty="0">
                <a:solidFill>
                  <a:srgbClr val="70AD47"/>
                </a:solidFill>
              </a:rPr>
              <a:t>16</a:t>
            </a:r>
            <a:r>
              <a:rPr kumimoji="1" lang="en-US" altLang="ja-JP" sz="2000" b="0" dirty="0">
                <a:solidFill>
                  <a:srgbClr val="70AD47"/>
                </a:solidFill>
              </a:rPr>
              <a:t> – 17, 2018</a:t>
            </a:r>
            <a:endParaRPr kumimoji="1" lang="ja-JP" altLang="en-US" sz="2000" b="0" dirty="0">
              <a:solidFill>
                <a:srgbClr val="70AD4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813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50 participants</a:t>
            </a:r>
          </a:p>
        </p:txBody>
      </p:sp>
      <p:pic>
        <p:nvPicPr>
          <p:cNvPr id="4813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57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62025"/>
            <a:ext cx="43307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915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16 posters</a:t>
            </a:r>
          </a:p>
        </p:txBody>
      </p:sp>
      <p:pic>
        <p:nvPicPr>
          <p:cNvPr id="4915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68738"/>
            <a:ext cx="41052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017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114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5388"/>
            <a:ext cx="43084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62013"/>
            <a:ext cx="43084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120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08050"/>
            <a:ext cx="4110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0800"/>
            <a:ext cx="411003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00213"/>
            <a:ext cx="8934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35708" y="5154613"/>
            <a:ext cx="607258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RMW14, MIT, Cambridge, Mar. 15 – 16, 2019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49 participants</a:t>
            </a:r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7" y="3946595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" y="921418"/>
            <a:ext cx="4320000" cy="28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3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13 posters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841524"/>
            <a:ext cx="3960000" cy="26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70" y="841524"/>
            <a:ext cx="3960000" cy="264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0590"/>
            <a:ext cx="4320000" cy="2880000"/>
          </a:xfrm>
          <a:prstGeom prst="rect">
            <a:avLst/>
          </a:prstGeom>
        </p:spPr>
      </p:pic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49940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東京大学\東大研究関連\RMW\RMW_これまでのまとめ\RMW5_retouched_photo\Resize\IMG_5245_trimed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95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2636912"/>
            <a:ext cx="4320000" cy="288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3789680"/>
            <a:ext cx="3960000" cy="2640000"/>
          </a:xfrm>
          <a:prstGeom prst="rect">
            <a:avLst/>
          </a:prstGeom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695241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831920" y="488216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" y="1017084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20000" cy="28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3885225"/>
            <a:ext cx="3960000" cy="2640000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17169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605" y="5266436"/>
            <a:ext cx="666079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15, UC San Diego, San Diego, Feb. 28 – 29, 2020</a:t>
            </a:r>
            <a:endParaRPr lang="ja-JP" altLang="ja-JP" sz="1050" b="0" kern="100" dirty="0">
              <a:solidFill>
                <a:srgbClr val="C00000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565"/>
            <a:ext cx="9144000" cy="36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812132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60 participants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08720"/>
            <a:ext cx="4320000" cy="2881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84" y="1029423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46601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2" y="1340768"/>
            <a:ext cx="4320000" cy="288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1052736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" y="3933684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4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980728"/>
            <a:ext cx="3960000" cy="26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3789040"/>
            <a:ext cx="3960000" cy="26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80" y="354904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3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19819"/>
            <a:ext cx="4320000" cy="288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07850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2678900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9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403599" y="5517232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16, MIT, Cambridge, Mar. 24 – 25, 2023</a:t>
            </a:r>
            <a:endParaRPr lang="ja-JP" altLang="ja-JP" sz="1050" b="0" kern="100" dirty="0">
              <a:solidFill>
                <a:srgbClr val="4F6128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1019"/>
          <a:stretch/>
        </p:blipFill>
        <p:spPr>
          <a:xfrm>
            <a:off x="0" y="134076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4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8A9870C4-5051-53A9-7F00-9189E36F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C348C265-592F-8414-8D71-B15C0009E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  <p:pic>
        <p:nvPicPr>
          <p:cNvPr id="6" name="図 5" descr="スーツを着た男性&#10;&#10;自動的に生成された説明">
            <a:extLst>
              <a:ext uri="{FF2B5EF4-FFF2-40B4-BE49-F238E27FC236}">
                <a16:creationId xmlns:a16="http://schemas.microsoft.com/office/drawing/2014/main" id="{3B850CE3-014B-B7D7-86E4-4266D26A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93465"/>
            <a:ext cx="3960000" cy="2640000"/>
          </a:xfrm>
          <a:prstGeom prst="rect">
            <a:avLst/>
          </a:prstGeom>
        </p:spPr>
      </p:pic>
      <p:pic>
        <p:nvPicPr>
          <p:cNvPr id="8" name="図 7" descr="会議室に集まる人々&#10;&#10;自動的に生成された説明">
            <a:extLst>
              <a:ext uri="{FF2B5EF4-FFF2-40B4-BE49-F238E27FC236}">
                <a16:creationId xmlns:a16="http://schemas.microsoft.com/office/drawing/2014/main" id="{E59730D0-BFB5-0F1A-79E6-BEDB6DE51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3" y="3645024"/>
            <a:ext cx="4320000" cy="2880000"/>
          </a:xfrm>
          <a:prstGeom prst="rect">
            <a:avLst/>
          </a:prstGeom>
        </p:spPr>
      </p:pic>
      <p:pic>
        <p:nvPicPr>
          <p:cNvPr id="12" name="図 11" descr="スーツを着た男性&#10;&#10;自動的に生成された説明">
            <a:extLst>
              <a:ext uri="{FF2B5EF4-FFF2-40B4-BE49-F238E27FC236}">
                <a16:creationId xmlns:a16="http://schemas.microsoft.com/office/drawing/2014/main" id="{22115866-2D2E-649C-B700-503F4A0AE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7" y="1556792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0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E71298A4-7E05-98CB-EC47-CE606B8C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AC89F084-F0C8-E9F8-B3E4-65E9A0338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610D68-6D07-7F43-048A-74725A460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05" y="1700808"/>
            <a:ext cx="3960000" cy="2640000"/>
          </a:xfrm>
          <a:prstGeom prst="rect">
            <a:avLst/>
          </a:prstGeom>
        </p:spPr>
      </p:pic>
      <p:pic>
        <p:nvPicPr>
          <p:cNvPr id="10" name="図 9" descr="空港で荷物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6BAED6D9-766F-6FF3-A273-1DBDED03C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3800590"/>
            <a:ext cx="3960000" cy="2640000"/>
          </a:xfrm>
          <a:prstGeom prst="rect">
            <a:avLst/>
          </a:prstGeom>
        </p:spPr>
      </p:pic>
      <p:pic>
        <p:nvPicPr>
          <p:cNvPr id="14" name="図 13" descr="人, 屋内, 男, 窓 が含まれている画像&#10;&#10;自動的に生成された説明">
            <a:extLst>
              <a:ext uri="{FF2B5EF4-FFF2-40B4-BE49-F238E27FC236}">
                <a16:creationId xmlns:a16="http://schemas.microsoft.com/office/drawing/2014/main" id="{5FE92042-6EF2-8568-02BB-79E61EF84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" y="986189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:\東京大学\東大研究関連\RMW\RMW_これまでのまとめ\RMW6_retouched_photo\Resize\IMG_9445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837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N:\東京大学\東大研究関連\RMW\RMW_これまでのまとめ\RMW6_retouched_photo\Resize\IMG_9467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>
            <a:fillRect/>
          </a:stretch>
        </p:blipFill>
        <p:spPr bwMode="auto">
          <a:xfrm>
            <a:off x="5148263" y="260350"/>
            <a:ext cx="312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N:\東京大学\東大研究関連\RMW\RMW_これまでのまとめ\RMW6_retouched_photo\Resize\IMG_9624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 bwMode="auto">
          <a:xfrm>
            <a:off x="179388" y="3635375"/>
            <a:ext cx="4141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N:\東京大学\東大研究関連\RMW\RMW_これまでのまとめ\RMW6_retouched_photo\Resize\IMG_9622_r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529"/>
          <a:stretch>
            <a:fillRect/>
          </a:stretch>
        </p:blipFill>
        <p:spPr bwMode="auto">
          <a:xfrm>
            <a:off x="4427538" y="3635375"/>
            <a:ext cx="46418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12"/>
          <p:cNvSpPr txBox="1">
            <a:spLocks noChangeArrowheads="1"/>
          </p:cNvSpPr>
          <p:nvPr/>
        </p:nvSpPr>
        <p:spPr bwMode="auto">
          <a:xfrm>
            <a:off x="252413" y="252413"/>
            <a:ext cx="481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79D9968-B760-C7B0-C486-93F557D4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0A8E0083-07EA-6E29-860D-754F1CEC5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ワイングラス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A3E875F1-1027-A57A-8E09-1689C3C90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052422"/>
            <a:ext cx="3960000" cy="2640000"/>
          </a:xfrm>
          <a:prstGeom prst="rect">
            <a:avLst/>
          </a:prstGeom>
        </p:spPr>
      </p:pic>
      <p:pic>
        <p:nvPicPr>
          <p:cNvPr id="8" name="図 7" descr="スーツを着た男性たち&#10;&#10;自動的に生成された説明">
            <a:extLst>
              <a:ext uri="{FF2B5EF4-FFF2-40B4-BE49-F238E27FC236}">
                <a16:creationId xmlns:a16="http://schemas.microsoft.com/office/drawing/2014/main" id="{A44F1B7A-3A4F-5261-C996-5C796371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3933056"/>
            <a:ext cx="3960000" cy="2640000"/>
          </a:xfrm>
          <a:prstGeom prst="rect">
            <a:avLst/>
          </a:prstGeom>
        </p:spPr>
      </p:pic>
      <p:pic>
        <p:nvPicPr>
          <p:cNvPr id="12" name="図 11" descr="レストランのブース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B7E1DE76-D19B-B46D-F05A-8E9D8A43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1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2C304A3C-E8C1-4D6B-1DE0-A0F60CA6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964C2F2D-155F-8AF0-F485-DA049605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F7494CF2-9B7E-9DFD-174F-CFCBC7781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883607"/>
            <a:ext cx="4320000" cy="2880000"/>
          </a:xfrm>
          <a:prstGeom prst="rect">
            <a:avLst/>
          </a:prstGeom>
        </p:spPr>
      </p:pic>
      <p:pic>
        <p:nvPicPr>
          <p:cNvPr id="8" name="図 7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87A0715D-C726-BC0D-BD4C-FC806D929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5427"/>
            <a:ext cx="4320000" cy="2880000"/>
          </a:xfrm>
          <a:prstGeom prst="rect">
            <a:avLst/>
          </a:prstGeom>
        </p:spPr>
      </p:pic>
      <p:pic>
        <p:nvPicPr>
          <p:cNvPr id="10" name="図 9" descr="スーツを着た男性&#10;&#10;自動的に生成された説明">
            <a:extLst>
              <a:ext uri="{FF2B5EF4-FFF2-40B4-BE49-F238E27FC236}">
                <a16:creationId xmlns:a16="http://schemas.microsoft.com/office/drawing/2014/main" id="{E3FFE563-9519-C956-91F1-6AC0FD32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75427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3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AC1B6D24-4A65-9A51-3189-BD7C90B7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pic>
        <p:nvPicPr>
          <p:cNvPr id="4" name="図 3" descr="人, 天井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76C094F2-B6D0-DE49-381E-5E723A240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180"/>
            <a:ext cx="9144000" cy="45536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6D9421-E90A-4FF9-FF91-305873286732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17, MIT, Cambridge, Mar. 8 – 9, 2024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32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141005-102542-R0012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144000"/>
            <a:ext cx="3187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テキスト ボックス 2"/>
          <p:cNvSpPr txBox="1">
            <a:spLocks noChangeArrowheads="1"/>
          </p:cNvSpPr>
          <p:nvPr/>
        </p:nvSpPr>
        <p:spPr bwMode="auto">
          <a:xfrm>
            <a:off x="150813" y="190500"/>
            <a:ext cx="4024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Workshop…</a:t>
            </a:r>
            <a:endParaRPr lang="ja-JP" altLang="en-US" sz="36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85725" y="936000"/>
            <a:ext cx="46313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600" kern="100" dirty="0">
                <a:solidFill>
                  <a:srgbClr val="ED7D31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RMW18</a:t>
            </a:r>
            <a:endParaRPr lang="en-US" altLang="ja-JP" sz="9600" dirty="0">
              <a:solidFill>
                <a:srgbClr val="ED7D31"/>
              </a:solidFill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53252" name="正方形/長方形 3"/>
          <p:cNvSpPr>
            <a:spLocks noChangeArrowheads="1"/>
          </p:cNvSpPr>
          <p:nvPr/>
        </p:nvSpPr>
        <p:spPr bwMode="auto">
          <a:xfrm>
            <a:off x="168275" y="2952000"/>
            <a:ext cx="885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28 – 29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2025 @ MIT, Cambridge, MA	</a:t>
            </a:r>
            <a:endParaRPr lang="ja-JP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6213" y="2304000"/>
            <a:ext cx="5643562" cy="369887"/>
            <a:chOff x="176213" y="2276872"/>
            <a:chExt cx="5643562" cy="369887"/>
          </a:xfrm>
        </p:grpSpPr>
        <p:sp>
          <p:nvSpPr>
            <p:cNvPr id="53253" name="テキスト ボックス 5"/>
            <p:cNvSpPr txBox="1">
              <a:spLocks noChangeArrowheads="1"/>
            </p:cNvSpPr>
            <p:nvPr/>
          </p:nvSpPr>
          <p:spPr bwMode="auto">
            <a:xfrm>
              <a:off x="176213" y="2276872"/>
              <a:ext cx="56435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18th Workshop on Reactive Metal Processing</a:t>
              </a:r>
              <a:endParaRPr lang="ja-JP" altLang="en-US" sz="1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42888" y="2643584"/>
              <a:ext cx="5472112" cy="0"/>
            </a:xfrm>
            <a:prstGeom prst="lin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5" name="正方形/長方形 4"/>
          <p:cNvSpPr>
            <a:spLocks noChangeArrowheads="1"/>
          </p:cNvSpPr>
          <p:nvPr/>
        </p:nvSpPr>
        <p:spPr bwMode="auto">
          <a:xfrm>
            <a:off x="185738" y="3588112"/>
            <a:ext cx="7345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sp>
        <p:nvSpPr>
          <p:cNvPr id="53256" name="テキスト ボックス 9"/>
          <p:cNvSpPr txBox="1">
            <a:spLocks noChangeArrowheads="1"/>
          </p:cNvSpPr>
          <p:nvPr/>
        </p:nvSpPr>
        <p:spPr bwMode="auto">
          <a:xfrm>
            <a:off x="2462213" y="5472000"/>
            <a:ext cx="6302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March 23 – 27, 2025 @ Las Vegas, Nevada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テキスト ボックス 10"/>
          <p:cNvSpPr txBox="1">
            <a:spLocks noChangeArrowheads="1"/>
          </p:cNvSpPr>
          <p:nvPr/>
        </p:nvSpPr>
        <p:spPr bwMode="auto">
          <a:xfrm>
            <a:off x="182563" y="5472000"/>
            <a:ext cx="240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After TMS2025,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正方形/長方形 12"/>
          <p:cNvSpPr>
            <a:spLocks noChangeArrowheads="1"/>
          </p:cNvSpPr>
          <p:nvPr/>
        </p:nvSpPr>
        <p:spPr bwMode="auto">
          <a:xfrm>
            <a:off x="179388" y="6207125"/>
            <a:ext cx="884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:\東京大学\東大研究関連\RMW\RMW_これまでのまとめ\RMW6_retouched_photo\Resize\RMW6_group_photo_long_shot_1_IMG_9736_for_sustainble_booklet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5836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N:\東京大学\東大研究関連\RMW\RMW_これまでのまとめ\RMW6_retouched_photo\Resize\RMW6_group_photo_1_IMG_9726_for_sustainable_booklet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/>
          <a:stretch>
            <a:fillRect/>
          </a:stretch>
        </p:blipFill>
        <p:spPr bwMode="auto">
          <a:xfrm>
            <a:off x="250825" y="3860800"/>
            <a:ext cx="85947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2"/>
          <p:cNvSpPr txBox="1">
            <a:spLocks noChangeArrowheads="1"/>
          </p:cNvSpPr>
          <p:nvPr/>
        </p:nvSpPr>
        <p:spPr bwMode="auto">
          <a:xfrm>
            <a:off x="338138" y="260350"/>
            <a:ext cx="481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2291" name="図 20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00475"/>
            <a:ext cx="38719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L:\東京大学\東大研究関連\RMW\RMW_これまでのまとめ\RMW7_photo\Resize\IMG_5929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66800"/>
            <a:ext cx="3873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L:\東京大学\東大研究関連\RMW\RMW_これまでのまとめ\RMW7_photo\Resize\IMG_5946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66800"/>
            <a:ext cx="388778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12"/>
          <p:cNvSpPr txBox="1">
            <a:spLocks noChangeArrowheads="1"/>
          </p:cNvSpPr>
          <p:nvPr/>
        </p:nvSpPr>
        <p:spPr bwMode="auto">
          <a:xfrm>
            <a:off x="5076825" y="3959225"/>
            <a:ext cx="3441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東京大学\東大研究関連\RMW\RMW_これまでのまとめ\RMW7_photo\Resize\IMG_747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536416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:\東京大学\東大研究関連\RMW\RMW_これまでのまとめ\RMW7_photo\Resize\IMG_7484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429000"/>
            <a:ext cx="485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13317" name="テキスト ボックス 12"/>
          <p:cNvSpPr txBox="1">
            <a:spLocks noChangeArrowheads="1"/>
          </p:cNvSpPr>
          <p:nvPr/>
        </p:nvSpPr>
        <p:spPr bwMode="auto">
          <a:xfrm>
            <a:off x="6156325" y="23495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posters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kabe lab poster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14803</TotalTime>
  <Words>992</Words>
  <Application>Microsoft Office PowerPoint</Application>
  <PresentationFormat>画面に合わせる (4:3)</PresentationFormat>
  <Paragraphs>258</Paragraphs>
  <Slides>63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8" baseType="lpstr">
      <vt:lpstr>Arial</vt:lpstr>
      <vt:lpstr>Calibri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okabeken</dc:creator>
  <cp:lastModifiedBy>鯨岡　由夏</cp:lastModifiedBy>
  <cp:revision>197</cp:revision>
  <cp:lastPrinted>2024-03-22T06:43:42Z</cp:lastPrinted>
  <dcterms:created xsi:type="dcterms:W3CDTF">2011-04-05T04:45:19Z</dcterms:created>
  <dcterms:modified xsi:type="dcterms:W3CDTF">2024-03-28T07:16:54Z</dcterms:modified>
</cp:coreProperties>
</file>