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26208038" cy="37077650"/>
  <p:notesSz cx="7099300" cy="10234613"/>
  <p:defaultTextStyle>
    <a:defPPr>
      <a:defRPr lang="ja-JP"/>
    </a:defPPr>
    <a:lvl1pPr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1pPr>
    <a:lvl2pPr marL="1720850" indent="-430213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2pPr>
    <a:lvl3pPr marL="3448050" indent="-865188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3pPr>
    <a:lvl4pPr marL="5173663" indent="-1300163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4pPr>
    <a:lvl5pPr marL="6900863" indent="-1735138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78">
          <p15:clr>
            <a:srgbClr val="A4A3A4"/>
          </p15:clr>
        </p15:guide>
        <p15:guide id="2" pos="82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5700"/>
    <a:srgbClr val="2B2028"/>
    <a:srgbClr val="252530"/>
    <a:srgbClr val="4F6128"/>
    <a:srgbClr val="70AD47"/>
    <a:srgbClr val="7AB850"/>
    <a:srgbClr val="E6E6E6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83" autoAdjust="0"/>
    <p:restoredTop sz="97767" autoAdjust="0"/>
  </p:normalViewPr>
  <p:slideViewPr>
    <p:cSldViewPr>
      <p:cViewPr>
        <p:scale>
          <a:sx n="33" d="100"/>
          <a:sy n="33" d="100"/>
        </p:scale>
        <p:origin x="1608" y="-3883"/>
      </p:cViewPr>
      <p:guideLst>
        <p:guide orient="horz" pos="11678"/>
        <p:guide pos="82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143" cy="511649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504" y="0"/>
            <a:ext cx="3076143" cy="511649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641DA88C-A062-4620-9444-FB3942EC3042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3925" y="768350"/>
            <a:ext cx="271145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1" tIns="45705" rIns="91411" bIns="45705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62" y="4861483"/>
            <a:ext cx="5678778" cy="4604841"/>
          </a:xfrm>
          <a:prstGeom prst="rect">
            <a:avLst/>
          </a:prstGeom>
        </p:spPr>
        <p:txBody>
          <a:bodyPr vert="horz" lIns="91411" tIns="45705" rIns="91411" bIns="45705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330"/>
            <a:ext cx="3076143" cy="511648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504" y="9721330"/>
            <a:ext cx="3076143" cy="511648"/>
          </a:xfrm>
          <a:prstGeom prst="rect">
            <a:avLst/>
          </a:prstGeom>
        </p:spPr>
        <p:txBody>
          <a:bodyPr vert="horz" wrap="square" lIns="91411" tIns="45705" rIns="91411" bIns="4570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D66C95D7-90EC-450E-90B6-1A9741DBBE7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8C83706-6A11-4C3B-9015-FC14F9DC36BC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65603" y="11518114"/>
            <a:ext cx="22276832" cy="794766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931206" y="21010669"/>
            <a:ext cx="18345627" cy="94753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25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51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77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903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629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355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8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80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38860-850C-4A86-8C05-C7184E3C701C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DFB3E-91E4-4F3B-B0C0-72AAD8D206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391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27295-6B03-4EF0-BE16-258747E074F2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A425B-C131-4AF3-A8A4-0507AB8BE73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867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4250621" y="1982630"/>
            <a:ext cx="4422608" cy="4217582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2807" y="1982630"/>
            <a:ext cx="12831020" cy="4217582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386CF-638F-4D82-A9BB-D2153AC54F5D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5EAF4-54F5-44B0-AE25-162E59850A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078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A252C-70E1-4B0E-8A70-A5239DCD5B1D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21C49-8ECB-4C0C-B7F3-A11695C59C0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522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70256" y="23825822"/>
            <a:ext cx="22276832" cy="7364033"/>
          </a:xfrm>
        </p:spPr>
        <p:txBody>
          <a:bodyPr anchor="t"/>
          <a:lstStyle>
            <a:lvl1pPr algn="l">
              <a:defRPr sz="15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070256" y="15715095"/>
            <a:ext cx="22276832" cy="8110730"/>
          </a:xfrm>
        </p:spPr>
        <p:txBody>
          <a:bodyPr anchor="b"/>
          <a:lstStyle>
            <a:lvl1pPr marL="0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1pPr>
            <a:lvl2pPr marL="1725890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2pPr>
            <a:lvl3pPr marL="3451782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3pPr>
            <a:lvl4pPr marL="5177672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4pPr>
            <a:lvl5pPr marL="690356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5pPr>
            <a:lvl6pPr marL="8629454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6pPr>
            <a:lvl7pPr marL="10355343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7pPr>
            <a:lvl8pPr marL="12081236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8pPr>
            <a:lvl9pPr marL="13807125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8F116-2873-4A69-AEF6-4A49FAA74C53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32D03-9099-4AA5-987D-D303412897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574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82808" y="11535273"/>
            <a:ext cx="8626813" cy="32623185"/>
          </a:xfrm>
        </p:spPr>
        <p:txBody>
          <a:bodyPr/>
          <a:lstStyle>
            <a:lvl1pPr>
              <a:defRPr sz="10500"/>
            </a:lvl1pPr>
            <a:lvl2pPr>
              <a:defRPr sz="9000"/>
            </a:lvl2pPr>
            <a:lvl3pPr>
              <a:defRPr sz="76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046421" y="11535273"/>
            <a:ext cx="8626813" cy="32623185"/>
          </a:xfrm>
        </p:spPr>
        <p:txBody>
          <a:bodyPr/>
          <a:lstStyle>
            <a:lvl1pPr>
              <a:defRPr sz="10500"/>
            </a:lvl1pPr>
            <a:lvl2pPr>
              <a:defRPr sz="9000"/>
            </a:lvl2pPr>
            <a:lvl3pPr>
              <a:defRPr sz="76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068A-A7D5-4686-A605-07FBDAABA0A3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2C1C2-D6F8-4AE2-94EC-E1E416BD047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97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0402" y="1484824"/>
            <a:ext cx="23587234" cy="6179608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310406" y="8299561"/>
            <a:ext cx="11579767" cy="3458863"/>
          </a:xfrm>
        </p:spPr>
        <p:txBody>
          <a:bodyPr anchor="b"/>
          <a:lstStyle>
            <a:lvl1pPr marL="0" indent="0">
              <a:buNone/>
              <a:defRPr sz="9000" b="1"/>
            </a:lvl1pPr>
            <a:lvl2pPr marL="1725890" indent="0">
              <a:buNone/>
              <a:defRPr sz="7600" b="1"/>
            </a:lvl2pPr>
            <a:lvl3pPr marL="3451782" indent="0">
              <a:buNone/>
              <a:defRPr sz="6800" b="1"/>
            </a:lvl3pPr>
            <a:lvl4pPr marL="5177672" indent="0">
              <a:buNone/>
              <a:defRPr sz="5900" b="1"/>
            </a:lvl4pPr>
            <a:lvl5pPr marL="6903561" indent="0">
              <a:buNone/>
              <a:defRPr sz="5900" b="1"/>
            </a:lvl5pPr>
            <a:lvl6pPr marL="8629454" indent="0">
              <a:buNone/>
              <a:defRPr sz="5900" b="1"/>
            </a:lvl6pPr>
            <a:lvl7pPr marL="10355343" indent="0">
              <a:buNone/>
              <a:defRPr sz="5900" b="1"/>
            </a:lvl7pPr>
            <a:lvl8pPr marL="12081236" indent="0">
              <a:buNone/>
              <a:defRPr sz="5900" b="1"/>
            </a:lvl8pPr>
            <a:lvl9pPr marL="13807125" indent="0">
              <a:buNone/>
              <a:defRPr sz="5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310406" y="11758419"/>
            <a:ext cx="11579767" cy="21362567"/>
          </a:xfrm>
        </p:spPr>
        <p:txBody>
          <a:bodyPr/>
          <a:lstStyle>
            <a:lvl1pPr>
              <a:defRPr sz="9000"/>
            </a:lvl1pPr>
            <a:lvl2pPr>
              <a:defRPr sz="7600"/>
            </a:lvl2pPr>
            <a:lvl3pPr>
              <a:defRPr sz="68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3313328" y="8299561"/>
            <a:ext cx="11584315" cy="3458863"/>
          </a:xfrm>
        </p:spPr>
        <p:txBody>
          <a:bodyPr anchor="b"/>
          <a:lstStyle>
            <a:lvl1pPr marL="0" indent="0">
              <a:buNone/>
              <a:defRPr sz="9000" b="1"/>
            </a:lvl1pPr>
            <a:lvl2pPr marL="1725890" indent="0">
              <a:buNone/>
              <a:defRPr sz="7600" b="1"/>
            </a:lvl2pPr>
            <a:lvl3pPr marL="3451782" indent="0">
              <a:buNone/>
              <a:defRPr sz="6800" b="1"/>
            </a:lvl3pPr>
            <a:lvl4pPr marL="5177672" indent="0">
              <a:buNone/>
              <a:defRPr sz="5900" b="1"/>
            </a:lvl4pPr>
            <a:lvl5pPr marL="6903561" indent="0">
              <a:buNone/>
              <a:defRPr sz="5900" b="1"/>
            </a:lvl5pPr>
            <a:lvl6pPr marL="8629454" indent="0">
              <a:buNone/>
              <a:defRPr sz="5900" b="1"/>
            </a:lvl6pPr>
            <a:lvl7pPr marL="10355343" indent="0">
              <a:buNone/>
              <a:defRPr sz="5900" b="1"/>
            </a:lvl7pPr>
            <a:lvl8pPr marL="12081236" indent="0">
              <a:buNone/>
              <a:defRPr sz="5900" b="1"/>
            </a:lvl8pPr>
            <a:lvl9pPr marL="13807125" indent="0">
              <a:buNone/>
              <a:defRPr sz="5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13313328" y="11758419"/>
            <a:ext cx="11584315" cy="21362567"/>
          </a:xfrm>
        </p:spPr>
        <p:txBody>
          <a:bodyPr/>
          <a:lstStyle>
            <a:lvl1pPr>
              <a:defRPr sz="9000"/>
            </a:lvl1pPr>
            <a:lvl2pPr>
              <a:defRPr sz="7600"/>
            </a:lvl2pPr>
            <a:lvl3pPr>
              <a:defRPr sz="68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AC690-96D7-4496-82FF-8B4698C00A06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88C4-823F-41D7-B737-5D3E9CB0BD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725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5030D-1C3A-477C-8360-C8F640E31A0B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0E5D3-7F2B-4C52-9581-EC527C99A9E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151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B7005-D491-4085-919F-E32D290F5DD3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8B5D9-0740-4157-9BE2-0BFFEB03DE2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1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0409" y="1476244"/>
            <a:ext cx="8622265" cy="6282602"/>
          </a:xfrm>
        </p:spPr>
        <p:txBody>
          <a:bodyPr anchor="b"/>
          <a:lstStyle>
            <a:lvl1pPr algn="l">
              <a:defRPr sz="76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246619" y="1476242"/>
            <a:ext cx="14651023" cy="31644750"/>
          </a:xfrm>
        </p:spPr>
        <p:txBody>
          <a:bodyPr/>
          <a:lstStyle>
            <a:lvl1pPr>
              <a:defRPr sz="12100"/>
            </a:lvl1pPr>
            <a:lvl2pPr>
              <a:defRPr sz="10500"/>
            </a:lvl2pPr>
            <a:lvl3pPr>
              <a:defRPr sz="90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10409" y="7758845"/>
            <a:ext cx="8622265" cy="25362145"/>
          </a:xfrm>
        </p:spPr>
        <p:txBody>
          <a:bodyPr/>
          <a:lstStyle>
            <a:lvl1pPr marL="0" indent="0">
              <a:buNone/>
              <a:defRPr sz="5400"/>
            </a:lvl1pPr>
            <a:lvl2pPr marL="1725890" indent="0">
              <a:buNone/>
              <a:defRPr sz="4500"/>
            </a:lvl2pPr>
            <a:lvl3pPr marL="3451782" indent="0">
              <a:buNone/>
              <a:defRPr sz="3700"/>
            </a:lvl3pPr>
            <a:lvl4pPr marL="5177672" indent="0">
              <a:buNone/>
              <a:defRPr sz="3400"/>
            </a:lvl4pPr>
            <a:lvl5pPr marL="6903561" indent="0">
              <a:buNone/>
              <a:defRPr sz="3400"/>
            </a:lvl5pPr>
            <a:lvl6pPr marL="8629454" indent="0">
              <a:buNone/>
              <a:defRPr sz="3400"/>
            </a:lvl6pPr>
            <a:lvl7pPr marL="10355343" indent="0">
              <a:buNone/>
              <a:defRPr sz="3400"/>
            </a:lvl7pPr>
            <a:lvl8pPr marL="12081236" indent="0">
              <a:buNone/>
              <a:defRPr sz="3400"/>
            </a:lvl8pPr>
            <a:lvl9pPr marL="13807125" indent="0">
              <a:buNone/>
              <a:defRPr sz="3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B2629-34E5-4214-AF2F-0AB199D5BCC1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2EF07-55C1-451C-9D98-90D593B63D9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16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36958" y="25954358"/>
            <a:ext cx="15724823" cy="3064062"/>
          </a:xfrm>
        </p:spPr>
        <p:txBody>
          <a:bodyPr anchor="b"/>
          <a:lstStyle>
            <a:lvl1pPr algn="l">
              <a:defRPr sz="76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36958" y="3312955"/>
            <a:ext cx="15724823" cy="22246590"/>
          </a:xfrm>
        </p:spPr>
        <p:txBody>
          <a:bodyPr rtlCol="0">
            <a:normAutofit/>
          </a:bodyPr>
          <a:lstStyle>
            <a:lvl1pPr marL="0" indent="0">
              <a:buNone/>
              <a:defRPr sz="12100"/>
            </a:lvl1pPr>
            <a:lvl2pPr marL="1725890" indent="0">
              <a:buNone/>
              <a:defRPr sz="10500"/>
            </a:lvl2pPr>
            <a:lvl3pPr marL="3451782" indent="0">
              <a:buNone/>
              <a:defRPr sz="9000"/>
            </a:lvl3pPr>
            <a:lvl4pPr marL="5177672" indent="0">
              <a:buNone/>
              <a:defRPr sz="7600"/>
            </a:lvl4pPr>
            <a:lvl5pPr marL="6903561" indent="0">
              <a:buNone/>
              <a:defRPr sz="7600"/>
            </a:lvl5pPr>
            <a:lvl6pPr marL="8629454" indent="0">
              <a:buNone/>
              <a:defRPr sz="7600"/>
            </a:lvl6pPr>
            <a:lvl7pPr marL="10355343" indent="0">
              <a:buNone/>
              <a:defRPr sz="7600"/>
            </a:lvl7pPr>
            <a:lvl8pPr marL="12081236" indent="0">
              <a:buNone/>
              <a:defRPr sz="7600"/>
            </a:lvl8pPr>
            <a:lvl9pPr marL="13807125" indent="0">
              <a:buNone/>
              <a:defRPr sz="76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136958" y="29018420"/>
            <a:ext cx="15724823" cy="4351468"/>
          </a:xfrm>
        </p:spPr>
        <p:txBody>
          <a:bodyPr/>
          <a:lstStyle>
            <a:lvl1pPr marL="0" indent="0">
              <a:buNone/>
              <a:defRPr sz="5400"/>
            </a:lvl1pPr>
            <a:lvl2pPr marL="1725890" indent="0">
              <a:buNone/>
              <a:defRPr sz="4500"/>
            </a:lvl2pPr>
            <a:lvl3pPr marL="3451782" indent="0">
              <a:buNone/>
              <a:defRPr sz="3700"/>
            </a:lvl3pPr>
            <a:lvl4pPr marL="5177672" indent="0">
              <a:buNone/>
              <a:defRPr sz="3400"/>
            </a:lvl4pPr>
            <a:lvl5pPr marL="6903561" indent="0">
              <a:buNone/>
              <a:defRPr sz="3400"/>
            </a:lvl5pPr>
            <a:lvl6pPr marL="8629454" indent="0">
              <a:buNone/>
              <a:defRPr sz="3400"/>
            </a:lvl6pPr>
            <a:lvl7pPr marL="10355343" indent="0">
              <a:buNone/>
              <a:defRPr sz="3400"/>
            </a:lvl7pPr>
            <a:lvl8pPr marL="12081236" indent="0">
              <a:buNone/>
              <a:defRPr sz="3400"/>
            </a:lvl8pPr>
            <a:lvl9pPr marL="13807125" indent="0">
              <a:buNone/>
              <a:defRPr sz="3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68221-30C0-4880-9117-B2A663AA852F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52A0-FCD6-4724-BC5A-9AE5212608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466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1308100" y="1485900"/>
            <a:ext cx="23591838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1308100" y="8653463"/>
            <a:ext cx="23591838" cy="2446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5177" tIns="172590" rIns="345177" bIns="1725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308100" y="34364613"/>
            <a:ext cx="6119813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4500"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3DF0E91E-0D17-43DD-A0E8-BD4C5BA4BA10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8951913" y="34364613"/>
            <a:ext cx="8304212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500"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8780125" y="34364613"/>
            <a:ext cx="6119813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4500">
                <a:solidFill>
                  <a:srgbClr val="898989"/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A61F8C3-EA2E-42CB-AF6B-59CAF58BB9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48050" rtl="0" eaLnBrk="0" fontAlgn="base" hangingPunct="0">
        <a:spcBef>
          <a:spcPct val="0"/>
        </a:spcBef>
        <a:spcAft>
          <a:spcPct val="0"/>
        </a:spcAft>
        <a:defRPr kumimoji="1" sz="16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1291544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2583089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3874633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5166177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1290638" indent="-1290638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2100" kern="1200">
          <a:solidFill>
            <a:schemeClr val="tx1"/>
          </a:solidFill>
          <a:latin typeface="+mn-lt"/>
          <a:ea typeface="+mn-ea"/>
          <a:cs typeface="+mn-cs"/>
        </a:defRPr>
      </a:lvl1pPr>
      <a:lvl2pPr marL="2801938" indent="-1074738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10500" kern="1200">
          <a:solidFill>
            <a:schemeClr val="tx1"/>
          </a:solidFill>
          <a:latin typeface="+mn-lt"/>
          <a:ea typeface="+mn-ea"/>
          <a:cs typeface="+mn-cs"/>
        </a:defRPr>
      </a:lvl2pPr>
      <a:lvl3pPr marL="4313238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9000" kern="1200">
          <a:solidFill>
            <a:schemeClr val="tx1"/>
          </a:solidFill>
          <a:latin typeface="+mn-lt"/>
          <a:ea typeface="+mn-ea"/>
          <a:cs typeface="+mn-cs"/>
        </a:defRPr>
      </a:lvl3pPr>
      <a:lvl4pPr marL="6035675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4pPr>
      <a:lvl5pPr marL="7761288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5pPr>
      <a:lvl6pPr marL="9492398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6pPr>
      <a:lvl7pPr marL="11218288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7pPr>
      <a:lvl8pPr marL="12944181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8pPr>
      <a:lvl9pPr marL="14670070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5890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2pPr>
      <a:lvl3pPr marL="3451782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3pPr>
      <a:lvl4pPr marL="5177672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4pPr>
      <a:lvl5pPr marL="6903561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5pPr>
      <a:lvl6pPr marL="8629454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6pPr>
      <a:lvl7pPr marL="10355343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7pPr>
      <a:lvl8pPr marL="12081236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8pPr>
      <a:lvl9pPr marL="13807125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3" Type="http://schemas.openxmlformats.org/officeDocument/2006/relationships/image" Target="../media/image1.jpeg"/><Relationship Id="rId21" Type="http://schemas.openxmlformats.org/officeDocument/2006/relationships/image" Target="../media/image19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20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24" Type="http://schemas.openxmlformats.org/officeDocument/2006/relationships/image" Target="../media/image22.JPG"/><Relationship Id="rId5" Type="http://schemas.openxmlformats.org/officeDocument/2006/relationships/image" Target="../media/image3.JPG"/><Relationship Id="rId15" Type="http://schemas.openxmlformats.org/officeDocument/2006/relationships/image" Target="../media/image13.JPG"/><Relationship Id="rId23" Type="http://schemas.openxmlformats.org/officeDocument/2006/relationships/image" Target="../media/image21.JPG"/><Relationship Id="rId10" Type="http://schemas.openxmlformats.org/officeDocument/2006/relationships/image" Target="../media/image8.JPG"/><Relationship Id="rId19" Type="http://schemas.openxmlformats.org/officeDocument/2006/relationships/image" Target="../media/image17.JP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JPG"/><Relationship Id="rId2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テキスト ボックス 3"/>
          <p:cNvSpPr txBox="1">
            <a:spLocks noChangeArrowheads="1"/>
          </p:cNvSpPr>
          <p:nvPr/>
        </p:nvSpPr>
        <p:spPr bwMode="auto">
          <a:xfrm>
            <a:off x="8777288" y="677863"/>
            <a:ext cx="1780857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7913"/>
              </a:lnSpc>
              <a:spcBef>
                <a:spcPct val="0"/>
              </a:spcBef>
              <a:buFontTx/>
              <a:buNone/>
            </a:pPr>
            <a:r>
              <a:rPr lang="en-US" altLang="ja-JP" sz="7000" b="1" dirty="0">
                <a:latin typeface="Arial" panose="020B0604020202020204" pitchFamily="34" charset="0"/>
                <a:cs typeface="Arial" panose="020B0604020202020204" pitchFamily="34" charset="0"/>
              </a:rPr>
              <a:t>Workshop on Reactive Metal Processing</a:t>
            </a:r>
          </a:p>
          <a:p>
            <a:pPr eaLnBrk="1" hangingPunct="1">
              <a:lnSpc>
                <a:spcPts val="7913"/>
              </a:lnSpc>
              <a:spcBef>
                <a:spcPct val="0"/>
              </a:spcBef>
              <a:buFontTx/>
              <a:buNone/>
            </a:pPr>
            <a:r>
              <a:rPr lang="en-US" altLang="ja-JP" sz="7000" b="1" dirty="0">
                <a:latin typeface="Arial" panose="020B0604020202020204" pitchFamily="34" charset="0"/>
                <a:cs typeface="Arial" panose="020B0604020202020204" pitchFamily="34" charset="0"/>
              </a:rPr>
              <a:t>(Reactive Metal Workshop)</a:t>
            </a:r>
          </a:p>
        </p:txBody>
      </p:sp>
      <p:sp>
        <p:nvSpPr>
          <p:cNvPr id="3075" name="正方形/長方形 5"/>
          <p:cNvSpPr>
            <a:spLocks noChangeArrowheads="1"/>
          </p:cNvSpPr>
          <p:nvPr/>
        </p:nvSpPr>
        <p:spPr bwMode="auto">
          <a:xfrm>
            <a:off x="-373063" y="-39688"/>
            <a:ext cx="10171113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7100" b="1">
                <a:latin typeface="Arial" panose="020B0604020202020204" pitchFamily="34" charset="0"/>
                <a:cs typeface="Arial" panose="020B0604020202020204" pitchFamily="34" charset="0"/>
              </a:rPr>
              <a:t>RMW</a:t>
            </a:r>
            <a:r>
              <a:rPr lang="en-US" altLang="ja-JP" sz="27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76" name="正方形/長方形 12"/>
          <p:cNvSpPr>
            <a:spLocks noChangeArrowheads="1"/>
          </p:cNvSpPr>
          <p:nvPr/>
        </p:nvSpPr>
        <p:spPr bwMode="auto">
          <a:xfrm>
            <a:off x="8770938" y="2767013"/>
            <a:ext cx="155654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500" dirty="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131763" y="625475"/>
            <a:ext cx="259461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8" name="グループ化 2076"/>
          <p:cNvGrpSpPr>
            <a:grpSpLocks/>
          </p:cNvGrpSpPr>
          <p:nvPr/>
        </p:nvGrpSpPr>
        <p:grpSpPr bwMode="auto">
          <a:xfrm>
            <a:off x="358603" y="29988097"/>
            <a:ext cx="12542013" cy="6993445"/>
            <a:chOff x="1809606" y="32342000"/>
            <a:chExt cx="12541334" cy="6990112"/>
          </a:xfrm>
        </p:grpSpPr>
        <p:sp>
          <p:nvSpPr>
            <p:cNvPr id="3127" name="テキスト ボックス 5"/>
            <p:cNvSpPr txBox="1">
              <a:spLocks noChangeArrowheads="1"/>
            </p:cNvSpPr>
            <p:nvPr/>
          </p:nvSpPr>
          <p:spPr bwMode="auto">
            <a:xfrm>
              <a:off x="1809606" y="32342000"/>
              <a:ext cx="2002729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</a:t>
              </a:r>
              <a:r>
                <a:rPr lang="ja-JP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2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3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4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5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6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7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8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9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RMW10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RMW11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RMW12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RMW13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RMW14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RMW15</a:t>
              </a:r>
            </a:p>
          </p:txBody>
        </p:sp>
        <p:sp>
          <p:nvSpPr>
            <p:cNvPr id="3128" name="テキスト ボックス 21"/>
            <p:cNvSpPr txBox="1">
              <a:spLocks noChangeArrowheads="1"/>
            </p:cNvSpPr>
            <p:nvPr/>
          </p:nvSpPr>
          <p:spPr bwMode="auto">
            <a:xfrm>
              <a:off x="3557532" y="32342002"/>
              <a:ext cx="2796776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17–19,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Nov.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2–3,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14–15,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18–19,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4–5,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8–9,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21–22,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20–21,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19–20,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3–4,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15–16,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28–29,</a:t>
              </a:r>
            </a:p>
          </p:txBody>
        </p:sp>
        <p:sp>
          <p:nvSpPr>
            <p:cNvPr id="3129" name="テキスト ボックス 23"/>
            <p:cNvSpPr txBox="1">
              <a:spLocks noChangeArrowheads="1"/>
            </p:cNvSpPr>
            <p:nvPr/>
          </p:nvSpPr>
          <p:spPr bwMode="auto">
            <a:xfrm>
              <a:off x="5854456" y="32342000"/>
              <a:ext cx="1432091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2007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2008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2011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2013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3130" name="テキスト ボックス 24"/>
            <p:cNvSpPr txBox="1">
              <a:spLocks noChangeArrowheads="1"/>
            </p:cNvSpPr>
            <p:nvPr/>
          </p:nvSpPr>
          <p:spPr bwMode="auto">
            <a:xfrm>
              <a:off x="7258183" y="32342000"/>
              <a:ext cx="7092757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Tokyo,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IIS, the University of Tokyo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Seattle,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Red Lion Hotel on 5</a:t>
              </a:r>
              <a:r>
                <a:rPr lang="en-US" altLang="ja-JP" sz="3200" b="1" i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Ave.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Pasadena,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Caltech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Pasadena,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Caltech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 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San Diego,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UC San Diego</a:t>
              </a:r>
            </a:p>
          </p:txBody>
        </p:sp>
      </p:grpSp>
      <p:grpSp>
        <p:nvGrpSpPr>
          <p:cNvPr id="3080" name="グループ化 2075"/>
          <p:cNvGrpSpPr>
            <a:grpSpLocks/>
          </p:cNvGrpSpPr>
          <p:nvPr/>
        </p:nvGrpSpPr>
        <p:grpSpPr bwMode="auto">
          <a:xfrm>
            <a:off x="18985110" y="32855071"/>
            <a:ext cx="5064125" cy="2622550"/>
            <a:chOff x="19516352" y="32278064"/>
            <a:chExt cx="4592975" cy="2378647"/>
          </a:xfrm>
        </p:grpSpPr>
        <p:sp>
          <p:nvSpPr>
            <p:cNvPr id="3" name="正方形/長方形 2074"/>
            <p:cNvSpPr/>
            <p:nvPr/>
          </p:nvSpPr>
          <p:spPr>
            <a:xfrm>
              <a:off x="19516352" y="32278064"/>
              <a:ext cx="489533" cy="237864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20342800" y="32278064"/>
              <a:ext cx="490973" cy="164575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21159168" y="32278064"/>
              <a:ext cx="489533" cy="237864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21984176" y="32278064"/>
              <a:ext cx="489533" cy="489552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22809183" y="33098784"/>
              <a:ext cx="490974" cy="155792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7" name="正方形/長方形 76"/>
            <p:cNvSpPr/>
            <p:nvPr/>
          </p:nvSpPr>
          <p:spPr>
            <a:xfrm rot="5400000">
              <a:off x="23213760" y="31872049"/>
              <a:ext cx="489552" cy="1301583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21981297" y="33098784"/>
              <a:ext cx="488093" cy="155792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</p:grpSp>
      <p:pic>
        <p:nvPicPr>
          <p:cNvPr id="30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171" y="32439940"/>
            <a:ext cx="3462337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直線コネクタ 61"/>
          <p:cNvCxnSpPr/>
          <p:nvPr/>
        </p:nvCxnSpPr>
        <p:spPr bwMode="auto">
          <a:xfrm>
            <a:off x="187325" y="3705225"/>
            <a:ext cx="259461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5"/>
          <p:cNvSpPr txBox="1">
            <a:spLocks noChangeArrowheads="1"/>
          </p:cNvSpPr>
          <p:nvPr/>
        </p:nvSpPr>
        <p:spPr bwMode="auto">
          <a:xfrm>
            <a:off x="13104019" y="29988100"/>
            <a:ext cx="2002902" cy="250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</a:p>
          <a:p>
            <a:pPr algn="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</a:p>
          <a:p>
            <a:pPr algn="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</a:p>
          <a:p>
            <a:pPr algn="r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RMW19</a:t>
            </a:r>
          </a:p>
          <a:p>
            <a:pPr algn="r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RMW20</a:t>
            </a:r>
          </a:p>
        </p:txBody>
      </p:sp>
      <p:sp>
        <p:nvSpPr>
          <p:cNvPr id="108" name="テキスト ボックス 21"/>
          <p:cNvSpPr txBox="1">
            <a:spLocks noChangeArrowheads="1"/>
          </p:cNvSpPr>
          <p:nvPr/>
        </p:nvSpPr>
        <p:spPr bwMode="auto">
          <a:xfrm>
            <a:off x="14852104" y="29988102"/>
            <a:ext cx="2796927" cy="250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Mar. 24–25,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Mar. 8–9,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Mar. 28–29,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Mar. 20–21,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Mar. </a:t>
            </a:r>
            <a:r>
              <a:rPr lang="en-US" altLang="ja-JP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19–20,</a:t>
            </a:r>
            <a:endParaRPr lang="en-US" altLang="ja-JP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テキスト ボックス 23"/>
          <p:cNvSpPr txBox="1">
            <a:spLocks noChangeArrowheads="1"/>
          </p:cNvSpPr>
          <p:nvPr/>
        </p:nvSpPr>
        <p:spPr bwMode="auto">
          <a:xfrm>
            <a:off x="17149152" y="29988100"/>
            <a:ext cx="1432169" cy="250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 algn="ct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pPr algn="ct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algn="ctr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  <a:p>
            <a:pPr algn="ctr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</a:t>
            </a:r>
            <a:endParaRPr lang="en-US" altLang="ja-JP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テキスト ボックス 24"/>
          <p:cNvSpPr txBox="1">
            <a:spLocks noChangeArrowheads="1"/>
          </p:cNvSpPr>
          <p:nvPr/>
        </p:nvSpPr>
        <p:spPr bwMode="auto">
          <a:xfrm>
            <a:off x="18552954" y="29988100"/>
            <a:ext cx="7089743" cy="250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Cambridge, </a:t>
            </a:r>
            <a:r>
              <a:rPr lang="en-US" altLang="ja-JP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Cambridge, </a:t>
            </a:r>
            <a:r>
              <a:rPr lang="en-US" altLang="ja-JP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Cambridge, </a:t>
            </a:r>
            <a:r>
              <a:rPr lang="en-US" altLang="ja-JP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Cambridge, </a:t>
            </a:r>
            <a:r>
              <a:rPr lang="en-US" altLang="ja-JP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endParaRPr lang="en-US" altLang="ja-JP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Cambridge, </a:t>
            </a:r>
            <a:r>
              <a:rPr lang="en-US" altLang="ja-JP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 </a:t>
            </a:r>
            <a:r>
              <a:rPr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Workshop</a:t>
            </a:r>
          </a:p>
        </p:txBody>
      </p:sp>
      <p:pic>
        <p:nvPicPr>
          <p:cNvPr id="5" name="図 4" descr="テーブル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DDE972F-CD91-929D-50F7-AAEB2C25A7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83" t="11717" b="8919"/>
          <a:stretch/>
        </p:blipFill>
        <p:spPr>
          <a:xfrm>
            <a:off x="13904537" y="12902235"/>
            <a:ext cx="3967634" cy="2640000"/>
          </a:xfrm>
          <a:prstGeom prst="rect">
            <a:avLst/>
          </a:prstGeom>
        </p:spPr>
      </p:pic>
      <p:pic>
        <p:nvPicPr>
          <p:cNvPr id="59" name="図 58" descr="ホールに集まる人々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FECC147-82F1-55FE-8B12-4497D25F3E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106" b="18568"/>
          <a:stretch/>
        </p:blipFill>
        <p:spPr>
          <a:xfrm>
            <a:off x="203672" y="15624580"/>
            <a:ext cx="13615200" cy="5476376"/>
          </a:xfrm>
          <a:prstGeom prst="rect">
            <a:avLst/>
          </a:prstGeom>
        </p:spPr>
      </p:pic>
      <p:pic>
        <p:nvPicPr>
          <p:cNvPr id="61" name="図 60" descr="人, 屋内, 男, 立つ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F9EC189-2DAA-1258-7EC5-1B41BCC9D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1131" y="12906580"/>
            <a:ext cx="3960000" cy="2640000"/>
          </a:xfrm>
          <a:prstGeom prst="rect">
            <a:avLst/>
          </a:prstGeom>
        </p:spPr>
      </p:pic>
      <p:pic>
        <p:nvPicPr>
          <p:cNvPr id="64" name="図 63" descr="人, 男, 立つ, 女性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CB1228E-F5F2-7033-9BFC-FE1106E39D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4731" y="15624580"/>
            <a:ext cx="3960000" cy="2640000"/>
          </a:xfrm>
          <a:prstGeom prst="rect">
            <a:avLst/>
          </a:prstGeom>
        </p:spPr>
      </p:pic>
      <p:pic>
        <p:nvPicPr>
          <p:cNvPr id="68" name="図 67" descr="スーツを着た男性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A28E293-BCA5-C4B7-9EDD-B368173DC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4732" y="12906580"/>
            <a:ext cx="3960000" cy="2640000"/>
          </a:xfrm>
          <a:prstGeom prst="rect">
            <a:avLst/>
          </a:prstGeom>
        </p:spPr>
      </p:pic>
      <p:pic>
        <p:nvPicPr>
          <p:cNvPr id="70" name="図 69" descr="部屋に集まっている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9EC2B7-D1AA-B6DA-E6A0-1F4DF4910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13132" y="15624580"/>
            <a:ext cx="8208000" cy="5472000"/>
          </a:xfrm>
          <a:prstGeom prst="rect">
            <a:avLst/>
          </a:prstGeom>
        </p:spPr>
      </p:pic>
      <p:pic>
        <p:nvPicPr>
          <p:cNvPr id="72" name="図 71" descr="テーブルで食事をしている人達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14E6426-9E99-28FA-2480-791B9407FC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14005" y="18455157"/>
            <a:ext cx="3960000" cy="2640000"/>
          </a:xfrm>
          <a:prstGeom prst="rect">
            <a:avLst/>
          </a:prstGeom>
        </p:spPr>
      </p:pic>
      <p:sp>
        <p:nvSpPr>
          <p:cNvPr id="22" name="テキスト ボックス 58">
            <a:extLst>
              <a:ext uri="{FF2B5EF4-FFF2-40B4-BE49-F238E27FC236}">
                <a16:creationId xmlns:a16="http://schemas.microsoft.com/office/drawing/2014/main" id="{22BA6ED0-15F5-1ED1-3EFE-9FB4F9248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70" y="14117793"/>
            <a:ext cx="1158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18th Workshop on</a:t>
            </a:r>
            <a:r>
              <a:rPr lang="ja-JP" altLang="en-US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Metal Processing</a:t>
            </a:r>
            <a:endParaRPr lang="ja-JP" altLang="en-US" sz="4000" dirty="0">
              <a:solidFill>
                <a:srgbClr val="FF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60">
            <a:extLst>
              <a:ext uri="{FF2B5EF4-FFF2-40B4-BE49-F238E27FC236}">
                <a16:creationId xmlns:a16="http://schemas.microsoft.com/office/drawing/2014/main" id="{DEE608C8-3572-C376-E4ED-821DE6C81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70" y="14787718"/>
            <a:ext cx="114001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ja-JP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ja-JP" altLang="it-IT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  </a:t>
            </a:r>
            <a:r>
              <a:rPr lang="it-IT" altLang="ja-JP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– 29, 2025</a:t>
            </a:r>
            <a:r>
              <a:rPr lang="ja-JP" altLang="it-IT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 </a:t>
            </a:r>
            <a:r>
              <a:rPr lang="it-IT" altLang="ja-JP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@MIT, Cambridge, MA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C1E75601-A7ED-F5BA-8D59-0549F55C3C4B}"/>
              </a:ext>
            </a:extLst>
          </p:cNvPr>
          <p:cNvCxnSpPr/>
          <p:nvPr/>
        </p:nvCxnSpPr>
        <p:spPr bwMode="auto">
          <a:xfrm>
            <a:off x="279970" y="14808355"/>
            <a:ext cx="11296650" cy="0"/>
          </a:xfrm>
          <a:prstGeom prst="line">
            <a:avLst/>
          </a:prstGeom>
          <a:ln w="28575">
            <a:solidFill>
              <a:srgbClr val="FF57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テキスト ボックス 26">
            <a:extLst>
              <a:ext uri="{FF2B5EF4-FFF2-40B4-BE49-F238E27FC236}">
                <a16:creationId xmlns:a16="http://schemas.microsoft.com/office/drawing/2014/main" id="{ACE86E14-12A3-F528-96F5-9AE4E2214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343" y="12341380"/>
            <a:ext cx="6912836" cy="238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endParaRPr lang="ja-JP" altLang="en-US" sz="13800" b="1" dirty="0">
              <a:solidFill>
                <a:srgbClr val="FF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55AF179-28C0-8537-9B94-82CA2DE6B0D3}"/>
              </a:ext>
            </a:extLst>
          </p:cNvPr>
          <p:cNvSpPr txBox="1"/>
          <p:nvPr/>
        </p:nvSpPr>
        <p:spPr bwMode="auto">
          <a:xfrm>
            <a:off x="13949933" y="15654493"/>
            <a:ext cx="691086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Le Méridien Cambridge-MIT</a:t>
            </a:r>
            <a:endParaRPr lang="ja-JP" altLang="en-US" sz="4000" b="1" dirty="0">
              <a:solidFill>
                <a:schemeClr val="bg1">
                  <a:lumMod val="85000"/>
                </a:schemeClr>
              </a:solidFill>
              <a:effectLst>
                <a:outerShdw blurRad="50800" dist="1016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92ECB70-5A61-6BFB-51A2-1E9A1CDBC859}"/>
              </a:ext>
            </a:extLst>
          </p:cNvPr>
          <p:cNvGrpSpPr/>
          <p:nvPr/>
        </p:nvGrpSpPr>
        <p:grpSpPr>
          <a:xfrm>
            <a:off x="-85129" y="20863151"/>
            <a:ext cx="26259134" cy="8759821"/>
            <a:chOff x="-217461" y="11941771"/>
            <a:chExt cx="26259134" cy="8759821"/>
          </a:xfrm>
        </p:grpSpPr>
        <p:pic>
          <p:nvPicPr>
            <p:cNvPr id="15" name="図 14" descr="レストランで食事をしている人達&#10;&#10;自動的に生成された説明">
              <a:extLst>
                <a:ext uri="{FF2B5EF4-FFF2-40B4-BE49-F238E27FC236}">
                  <a16:creationId xmlns:a16="http://schemas.microsoft.com/office/drawing/2014/main" id="{D3050CDA-5FEE-EBAC-292D-47376E666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081673" y="18061592"/>
              <a:ext cx="3960000" cy="2640000"/>
            </a:xfrm>
            <a:prstGeom prst="rect">
              <a:avLst/>
            </a:prstGeom>
          </p:spPr>
        </p:pic>
        <p:pic>
          <p:nvPicPr>
            <p:cNvPr id="17" name="図 16" descr="部屋に集まっている人たち&#10;&#10;中程度の精度で自動的に生成された説明">
              <a:extLst>
                <a:ext uri="{FF2B5EF4-FFF2-40B4-BE49-F238E27FC236}">
                  <a16:creationId xmlns:a16="http://schemas.microsoft.com/office/drawing/2014/main" id="{0AF81F36-CA48-32D1-55E4-CD72E4082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779839" y="15224242"/>
              <a:ext cx="8208000" cy="5472000"/>
            </a:xfrm>
            <a:prstGeom prst="rect">
              <a:avLst/>
            </a:prstGeom>
          </p:spPr>
        </p:pic>
        <p:pic>
          <p:nvPicPr>
            <p:cNvPr id="19" name="図 18" descr="スーツを着た男性&#10;&#10;自動的に生成された説明">
              <a:extLst>
                <a:ext uri="{FF2B5EF4-FFF2-40B4-BE49-F238E27FC236}">
                  <a16:creationId xmlns:a16="http://schemas.microsoft.com/office/drawing/2014/main" id="{9542E190-8575-93D2-E594-C0FEB873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081673" y="15224242"/>
              <a:ext cx="3960000" cy="2640000"/>
            </a:xfrm>
            <a:prstGeom prst="rect">
              <a:avLst/>
            </a:prstGeom>
          </p:spPr>
        </p:pic>
        <p:pic>
          <p:nvPicPr>
            <p:cNvPr id="20" name="図 19" descr="会議室に集まる人々&#10;&#10;自動的に生成された説明">
              <a:extLst>
                <a:ext uri="{FF2B5EF4-FFF2-40B4-BE49-F238E27FC236}">
                  <a16:creationId xmlns:a16="http://schemas.microsoft.com/office/drawing/2014/main" id="{F59D05B8-9993-5DC3-1790-00D3486B0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081673" y="12514980"/>
              <a:ext cx="3960000" cy="2640000"/>
            </a:xfrm>
            <a:prstGeom prst="rect">
              <a:avLst/>
            </a:prstGeom>
          </p:spPr>
        </p:pic>
        <p:pic>
          <p:nvPicPr>
            <p:cNvPr id="30" name="図 29" descr="スーツを着た男性&#10;&#10;自動的に生成された説明">
              <a:extLst>
                <a:ext uri="{FF2B5EF4-FFF2-40B4-BE49-F238E27FC236}">
                  <a16:creationId xmlns:a16="http://schemas.microsoft.com/office/drawing/2014/main" id="{992C8E95-4EAD-BCB3-BE59-AAC46222B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027839" y="12514980"/>
              <a:ext cx="3960000" cy="2640000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9423ACD5-A9A8-56A8-1A95-9102CD2A0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779839" y="12514980"/>
              <a:ext cx="3960000" cy="2640000"/>
            </a:xfrm>
            <a:prstGeom prst="rect">
              <a:avLst/>
            </a:prstGeom>
          </p:spPr>
        </p:pic>
        <p:pic>
          <p:nvPicPr>
            <p:cNvPr id="33" name="図 32" descr="人, 天井, 屋内, グループ が含まれている画像&#10;&#10;自動的に生成された説明">
              <a:extLst>
                <a:ext uri="{FF2B5EF4-FFF2-40B4-BE49-F238E27FC236}">
                  <a16:creationId xmlns:a16="http://schemas.microsoft.com/office/drawing/2014/main" id="{C9DBB770-053C-1CED-B59B-20A576BA4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12839" b="6477"/>
            <a:stretch/>
          </p:blipFill>
          <p:spPr>
            <a:xfrm>
              <a:off x="42890" y="15227896"/>
              <a:ext cx="13615200" cy="5470553"/>
            </a:xfrm>
            <a:prstGeom prst="rect">
              <a:avLst/>
            </a:prstGeom>
          </p:spPr>
        </p:pic>
        <p:sp>
          <p:nvSpPr>
            <p:cNvPr id="51" name="テキスト ボックス 58">
              <a:extLst>
                <a:ext uri="{FF2B5EF4-FFF2-40B4-BE49-F238E27FC236}">
                  <a16:creationId xmlns:a16="http://schemas.microsoft.com/office/drawing/2014/main" id="{1B1C54E3-A47F-0D9F-0404-3EEF69A97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2" y="13718184"/>
              <a:ext cx="11582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4000" dirty="0">
                  <a:latin typeface="Arial" panose="020B0604020202020204" pitchFamily="34" charset="0"/>
                  <a:cs typeface="Arial" panose="020B0604020202020204" pitchFamily="34" charset="0"/>
                </a:rPr>
                <a:t>The 17th Workshop on</a:t>
              </a:r>
              <a:r>
                <a:rPr lang="ja-JP" alt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4000" dirty="0">
                  <a:latin typeface="Arial" panose="020B0604020202020204" pitchFamily="34" charset="0"/>
                  <a:cs typeface="Arial" panose="020B0604020202020204" pitchFamily="34" charset="0"/>
                </a:rPr>
                <a:t>Reactive Metal Processing</a:t>
              </a:r>
              <a:endParaRPr lang="ja-JP" alt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テキスト ボックス 60">
              <a:extLst>
                <a:ext uri="{FF2B5EF4-FFF2-40B4-BE49-F238E27FC236}">
                  <a16:creationId xmlns:a16="http://schemas.microsoft.com/office/drawing/2014/main" id="{999ED0E0-8FD3-9DA7-B358-05BE07283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2" y="14388109"/>
              <a:ext cx="114001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it-IT" altLang="ja-JP" sz="4000" dirty="0"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  <a:r>
                <a:rPr lang="ja-JP" altLang="it-IT" sz="4000" dirty="0">
                  <a:latin typeface="Arial" panose="020B0604020202020204" pitchFamily="34" charset="0"/>
                  <a:cs typeface="Arial" panose="020B0604020202020204" pitchFamily="34" charset="0"/>
                </a:rPr>
                <a:t>　    </a:t>
              </a:r>
              <a:r>
                <a:rPr lang="it-IT" altLang="ja-JP" sz="4000" dirty="0">
                  <a:latin typeface="Arial" panose="020B0604020202020204" pitchFamily="34" charset="0"/>
                  <a:cs typeface="Arial" panose="020B0604020202020204" pitchFamily="34" charset="0"/>
                </a:rPr>
                <a:t>8 – 9, 2024</a:t>
              </a:r>
              <a:r>
                <a:rPr lang="ja-JP" altLang="it-IT" sz="4000" dirty="0">
                  <a:latin typeface="Arial" panose="020B0604020202020204" pitchFamily="34" charset="0"/>
                  <a:cs typeface="Arial" panose="020B0604020202020204" pitchFamily="34" charset="0"/>
                </a:rPr>
                <a:t>　　 </a:t>
              </a:r>
              <a:r>
                <a:rPr lang="it-IT" altLang="ja-JP" sz="4000" dirty="0">
                  <a:latin typeface="Arial" panose="020B0604020202020204" pitchFamily="34" charset="0"/>
                  <a:cs typeface="Arial" panose="020B0604020202020204" pitchFamily="34" charset="0"/>
                </a:rPr>
                <a:t>@MIT, Cambridge, MA</a:t>
              </a: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44CEF67A-D6B3-2E44-5C5E-2D890F203599}"/>
                </a:ext>
              </a:extLst>
            </p:cNvPr>
            <p:cNvCxnSpPr/>
            <p:nvPr/>
          </p:nvCxnSpPr>
          <p:spPr bwMode="auto">
            <a:xfrm>
              <a:off x="123852" y="14408746"/>
              <a:ext cx="112966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テキスト ボックス 26">
              <a:extLst>
                <a:ext uri="{FF2B5EF4-FFF2-40B4-BE49-F238E27FC236}">
                  <a16:creationId xmlns:a16="http://schemas.microsoft.com/office/drawing/2014/main" id="{33E12663-23C9-9C1E-E75E-1FED32902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461" y="11941771"/>
              <a:ext cx="6912836" cy="2384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3800" b="1" dirty="0">
                  <a:latin typeface="Arial" panose="020B0604020202020204" pitchFamily="34" charset="0"/>
                  <a:cs typeface="Arial" panose="020B0604020202020204" pitchFamily="34" charset="0"/>
                </a:rPr>
                <a:t>RMW17</a:t>
              </a:r>
              <a:endParaRPr lang="ja-JP" altLang="en-US" sz="1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926538CE-CD7D-8402-56A1-D81ECC810080}"/>
                </a:ext>
              </a:extLst>
            </p:cNvPr>
            <p:cNvSpPr txBox="1"/>
            <p:nvPr/>
          </p:nvSpPr>
          <p:spPr bwMode="auto">
            <a:xfrm>
              <a:off x="13793815" y="15254884"/>
              <a:ext cx="6910866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ja-JP" sz="4000" b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Le </a:t>
              </a:r>
              <a:r>
                <a:rPr lang="en-US" altLang="ja-JP" sz="4000" b="1" dirty="0" err="1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Méridien</a:t>
              </a:r>
              <a:r>
                <a:rPr lang="en-US" altLang="ja-JP" sz="4000" b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 Cambridge-MIT</a:t>
              </a:r>
              <a:endParaRPr lang="ja-JP" altLang="en-US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AA020A8-7839-4FFA-DB00-D17CD496D6DB}"/>
              </a:ext>
            </a:extLst>
          </p:cNvPr>
          <p:cNvGrpSpPr/>
          <p:nvPr/>
        </p:nvGrpSpPr>
        <p:grpSpPr>
          <a:xfrm>
            <a:off x="0" y="3615739"/>
            <a:ext cx="26235349" cy="8887817"/>
            <a:chOff x="-61343" y="3439566"/>
            <a:chExt cx="26235349" cy="8887817"/>
          </a:xfrm>
        </p:grpSpPr>
        <p:sp>
          <p:nvSpPr>
            <p:cNvPr id="7" name="テキスト ボックス 58">
              <a:extLst>
                <a:ext uri="{FF2B5EF4-FFF2-40B4-BE49-F238E27FC236}">
                  <a16:creationId xmlns:a16="http://schemas.microsoft.com/office/drawing/2014/main" id="{3880D121-C4D9-705E-2AC4-B593E521D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370" y="5215979"/>
              <a:ext cx="11582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19th Workshop on</a:t>
              </a:r>
              <a:r>
                <a:rPr lang="ja-JP" alt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Reactive Metal Processing</a:t>
              </a:r>
              <a:endParaRPr lang="ja-JP" alt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テキスト ボックス 60">
              <a:extLst>
                <a:ext uri="{FF2B5EF4-FFF2-40B4-BE49-F238E27FC236}">
                  <a16:creationId xmlns:a16="http://schemas.microsoft.com/office/drawing/2014/main" id="{8982C533-2FA5-E66E-395B-3A9C53D0B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370" y="5885904"/>
              <a:ext cx="114001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it-IT" altLang="ja-JP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  <a:r>
                <a:rPr lang="ja-JP" altLang="it-IT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　  </a:t>
              </a:r>
              <a:r>
                <a:rPr lang="it-IT" altLang="ja-JP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– 21, 2026</a:t>
              </a:r>
              <a:r>
                <a:rPr lang="ja-JP" altLang="it-IT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　　 </a:t>
              </a:r>
              <a:r>
                <a:rPr lang="it-IT" altLang="ja-JP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@MIT, Cambridge, MA</a:t>
              </a: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9534F535-B409-44AE-43FB-503EF29275C1}"/>
                </a:ext>
              </a:extLst>
            </p:cNvPr>
            <p:cNvCxnSpPr/>
            <p:nvPr/>
          </p:nvCxnSpPr>
          <p:spPr bwMode="auto">
            <a:xfrm>
              <a:off x="279970" y="5906541"/>
              <a:ext cx="1129665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テキスト ボックス 26">
              <a:extLst>
                <a:ext uri="{FF2B5EF4-FFF2-40B4-BE49-F238E27FC236}">
                  <a16:creationId xmlns:a16="http://schemas.microsoft.com/office/drawing/2014/main" id="{DD9A0481-18A7-4745-9755-AFBC8AFEA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1343" y="3439566"/>
              <a:ext cx="6912836" cy="2384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3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RMW19</a:t>
              </a:r>
              <a:endParaRPr lang="ja-JP" altLang="en-US" sz="1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B1027EE-169E-1CAD-9917-30ACE70A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t="12826" b="26926"/>
            <a:stretch>
              <a:fillRect/>
            </a:stretch>
          </p:blipFill>
          <p:spPr>
            <a:xfrm>
              <a:off x="154584" y="6844792"/>
              <a:ext cx="13608000" cy="546566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97FFF4A5-A421-9571-9F41-B20628B46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3926147" y="6839436"/>
              <a:ext cx="8214563" cy="54763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AC4E35E-25A0-3EE4-FEA3-844AA6D64D6D}"/>
                </a:ext>
              </a:extLst>
            </p:cNvPr>
            <p:cNvSpPr txBox="1"/>
            <p:nvPr/>
          </p:nvSpPr>
          <p:spPr bwMode="auto">
            <a:xfrm>
              <a:off x="14112131" y="6885723"/>
              <a:ext cx="8023350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ja-JP" sz="4000" b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Boston Marriott Cambridge-MIT</a:t>
              </a:r>
              <a:endParaRPr lang="ja-JP" altLang="en-US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0C694261-AAA3-524B-0153-291C62766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2214005" y="9687383"/>
              <a:ext cx="3960000" cy="2640000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88D4C8FC-34BA-CE61-19DE-648F7792D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 l="26967" t="1135" b="21220"/>
            <a:stretch>
              <a:fillRect/>
            </a:stretch>
          </p:blipFill>
          <p:spPr>
            <a:xfrm>
              <a:off x="22214005" y="6839436"/>
              <a:ext cx="3960000" cy="2806673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E9DEB9EC-0864-ABF0-8694-767192E07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2214005" y="4122824"/>
              <a:ext cx="3960001" cy="2640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E96B7B96-A8D0-C396-B947-A41DBA041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l="14636" t="10963" r="12177" b="20030"/>
            <a:stretch>
              <a:fillRect/>
            </a:stretch>
          </p:blipFill>
          <p:spPr>
            <a:xfrm>
              <a:off x="17934508" y="4116978"/>
              <a:ext cx="4200973" cy="2640641"/>
            </a:xfrm>
            <a:prstGeom prst="rect">
              <a:avLst/>
            </a:prstGeom>
          </p:spPr>
        </p:pic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8ECAA6A8-25EF-7495-7D7F-4FA580EDC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3904537" y="4114771"/>
              <a:ext cx="3959246" cy="26394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  <a:prstDash val="dashDot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sz="40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3737</TotalTime>
  <Words>258</Words>
  <Application>Microsoft Office PowerPoint</Application>
  <PresentationFormat>ユーザー設定</PresentationFormat>
  <Paragraphs>97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ＭＳ Ｐゴシック</vt:lpstr>
      <vt:lpstr>Arial</vt:lpstr>
      <vt:lpstr>Calibri</vt:lpstr>
      <vt:lpstr>Symbol</vt:lpstr>
      <vt:lpstr>Office ​​テーマ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k-nose</dc:creator>
  <cp:lastModifiedBy>Tachimoto</cp:lastModifiedBy>
  <cp:revision>150</cp:revision>
  <cp:lastPrinted>2025-04-01T08:24:12Z</cp:lastPrinted>
  <dcterms:created xsi:type="dcterms:W3CDTF">2012-04-16T08:15:42Z</dcterms:created>
  <dcterms:modified xsi:type="dcterms:W3CDTF">2026-04-01T01:47:17Z</dcterms:modified>
</cp:coreProperties>
</file>